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0" r:id="rId1"/>
  </p:sldMasterIdLst>
  <p:notesMasterIdLst>
    <p:notesMasterId r:id="rId30"/>
  </p:notesMasterIdLst>
  <p:sldIdLst>
    <p:sldId id="257" r:id="rId2"/>
    <p:sldId id="322" r:id="rId3"/>
    <p:sldId id="258" r:id="rId4"/>
    <p:sldId id="314" r:id="rId5"/>
    <p:sldId id="315" r:id="rId6"/>
    <p:sldId id="280" r:id="rId7"/>
    <p:sldId id="306" r:id="rId8"/>
    <p:sldId id="262" r:id="rId9"/>
    <p:sldId id="291" r:id="rId10"/>
    <p:sldId id="300" r:id="rId11"/>
    <p:sldId id="263" r:id="rId12"/>
    <p:sldId id="316" r:id="rId13"/>
    <p:sldId id="319" r:id="rId14"/>
    <p:sldId id="328" r:id="rId15"/>
    <p:sldId id="324" r:id="rId16"/>
    <p:sldId id="325" r:id="rId17"/>
    <p:sldId id="326" r:id="rId18"/>
    <p:sldId id="320" r:id="rId19"/>
    <p:sldId id="309" r:id="rId20"/>
    <p:sldId id="317" r:id="rId21"/>
    <p:sldId id="321" r:id="rId22"/>
    <p:sldId id="318" r:id="rId23"/>
    <p:sldId id="308" r:id="rId24"/>
    <p:sldId id="293" r:id="rId25"/>
    <p:sldId id="330" r:id="rId26"/>
    <p:sldId id="297" r:id="rId27"/>
    <p:sldId id="327" r:id="rId28"/>
    <p:sldId id="32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1" d="100"/>
          <a:sy n="51" d="100"/>
        </p:scale>
        <p:origin x="1243"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20924F-B76C-C04A-AE09-5593C5D0A71B}" type="datetimeFigureOut">
              <a:rPr lang="en-US" smtClean="0"/>
              <a:t>6/3/2016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81A3C1-773C-4E49-A2AF-1B77E17CD520}" type="slidenum">
              <a:rPr lang="en-US" smtClean="0"/>
              <a:t>‹#›</a:t>
            </a:fld>
            <a:endParaRPr lang="en-US"/>
          </a:p>
        </p:txBody>
      </p:sp>
    </p:spTree>
    <p:extLst>
      <p:ext uri="{BB962C8B-B14F-4D97-AF65-F5344CB8AC3E}">
        <p14:creationId xmlns:p14="http://schemas.microsoft.com/office/powerpoint/2010/main" val="6266799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1A3C1-773C-4E49-A2AF-1B77E17CD520}" type="slidenum">
              <a:rPr lang="en-US" smtClean="0"/>
              <a:t>11</a:t>
            </a:fld>
            <a:endParaRPr lang="en-US"/>
          </a:p>
        </p:txBody>
      </p:sp>
    </p:spTree>
    <p:extLst>
      <p:ext uri="{BB962C8B-B14F-4D97-AF65-F5344CB8AC3E}">
        <p14:creationId xmlns:p14="http://schemas.microsoft.com/office/powerpoint/2010/main" val="62792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1A3C1-773C-4E49-A2AF-1B77E17CD520}" type="slidenum">
              <a:rPr lang="en-US" smtClean="0"/>
              <a:t>12</a:t>
            </a:fld>
            <a:endParaRPr lang="en-US"/>
          </a:p>
        </p:txBody>
      </p:sp>
    </p:spTree>
    <p:extLst>
      <p:ext uri="{BB962C8B-B14F-4D97-AF65-F5344CB8AC3E}">
        <p14:creationId xmlns:p14="http://schemas.microsoft.com/office/powerpoint/2010/main" val="3834485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the World</a:t>
            </a:r>
            <a:r>
              <a:rPr lang="en-US" baseline="0" dirty="0" smtClean="0"/>
              <a:t> Bank</a:t>
            </a:r>
            <a:endParaRPr lang="en-US" dirty="0"/>
          </a:p>
        </p:txBody>
      </p:sp>
      <p:sp>
        <p:nvSpPr>
          <p:cNvPr id="4" name="Slide Number Placeholder 3"/>
          <p:cNvSpPr>
            <a:spLocks noGrp="1"/>
          </p:cNvSpPr>
          <p:nvPr>
            <p:ph type="sldNum" sz="quarter" idx="10"/>
          </p:nvPr>
        </p:nvSpPr>
        <p:spPr/>
        <p:txBody>
          <a:bodyPr/>
          <a:lstStyle/>
          <a:p>
            <a:fld id="{EB81A3C1-773C-4E49-A2AF-1B77E17CD520}" type="slidenum">
              <a:rPr lang="en-US" smtClean="0"/>
              <a:t>26</a:t>
            </a:fld>
            <a:endParaRPr lang="en-US"/>
          </a:p>
        </p:txBody>
      </p:sp>
    </p:spTree>
    <p:extLst>
      <p:ext uri="{BB962C8B-B14F-4D97-AF65-F5344CB8AC3E}">
        <p14:creationId xmlns:p14="http://schemas.microsoft.com/office/powerpoint/2010/main" val="3437642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GB"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60B7C89A-29C4-9740-A9B5-5C45037AF8B3}" type="datetimeFigureOut">
              <a:rPr lang="en-US" smtClean="0"/>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0B7C89A-29C4-9740-A9B5-5C45037AF8B3}" type="datetimeFigureOut">
              <a:rPr lang="en-US" smtClean="0"/>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7B3A7-003E-DB41-B707-53B267FE61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0B7C89A-29C4-9740-A9B5-5C45037AF8B3}" type="datetimeFigureOut">
              <a:rPr lang="en-US" smtClean="0"/>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7B3A7-003E-DB41-B707-53B267FE6187}"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0B7C89A-29C4-9740-A9B5-5C45037AF8B3}" type="datetimeFigureOut">
              <a:rPr lang="en-US" smtClean="0"/>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7B3A7-003E-DB41-B707-53B267FE6187}" type="slidenum">
              <a:rPr lang="en-US" smtClean="0"/>
              <a:t>‹#›</a:t>
            </a:fld>
            <a:endParaRPr lang="en-US"/>
          </a:p>
        </p:txBody>
      </p:sp>
      <p:sp>
        <p:nvSpPr>
          <p:cNvPr id="7" name="Title 6"/>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GB"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0B7C89A-29C4-9740-A9B5-5C45037AF8B3}" type="datetimeFigureOut">
              <a:rPr lang="en-US" smtClean="0"/>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5" name="Date Placeholder 4"/>
          <p:cNvSpPr>
            <a:spLocks noGrp="1"/>
          </p:cNvSpPr>
          <p:nvPr>
            <p:ph type="dt" sz="half" idx="10"/>
          </p:nvPr>
        </p:nvSpPr>
        <p:spPr/>
        <p:txBody>
          <a:bodyPr/>
          <a:lstStyle/>
          <a:p>
            <a:fld id="{60B7C89A-29C4-9740-A9B5-5C45037AF8B3}" type="datetimeFigureOut">
              <a:rPr lang="en-US" smtClean="0"/>
              <a:t>6/3/2016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B7B3A7-003E-DB41-B707-53B267FE6187}"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60B7C89A-29C4-9740-A9B5-5C45037AF8B3}" type="datetimeFigureOut">
              <a:rPr lang="en-US" smtClean="0"/>
              <a:t>6/3/2016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B7B3A7-003E-DB41-B707-53B267FE618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0B7C89A-29C4-9740-A9B5-5C45037AF8B3}" type="datetimeFigureOut">
              <a:rPr lang="en-US" smtClean="0"/>
              <a:t>6/3/2016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B7B3A7-003E-DB41-B707-53B267FE61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0B7C89A-29C4-9740-A9B5-5C45037AF8B3}" type="datetimeFigureOut">
              <a:rPr lang="en-US" smtClean="0"/>
              <a:t>6/3/2016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B7B3A7-003E-DB41-B707-53B267FE61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0B7C89A-29C4-9740-A9B5-5C45037AF8B3}" type="datetimeFigureOut">
              <a:rPr lang="en-US" smtClean="0"/>
              <a:t>6/3/2016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B7B3A7-003E-DB41-B707-53B267FE6187}"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GB"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GB"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0B7C89A-29C4-9740-A9B5-5C45037AF8B3}" type="datetimeFigureOut">
              <a:rPr lang="en-US" smtClean="0"/>
              <a:t>6/3/2016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B7B3A7-003E-DB41-B707-53B267FE6187}"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0B7C89A-29C4-9740-A9B5-5C45037AF8B3}" type="datetimeFigureOut">
              <a:rPr lang="en-US" smtClean="0"/>
              <a:t>6/3/2016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EB7B3A7-003E-DB41-B707-53B267FE6187}"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Times New Roman" panose="02020603050405020304" pitchFamily="18" charset="0"/>
                <a:cs typeface="Times New Roman" panose="02020603050405020304" pitchFamily="18" charset="0"/>
              </a:rPr>
              <a:t>Challenge of working for Justice</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Presentation for CORI AGM</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r>
              <a:rPr lang="en-US" sz="3200" dirty="0" smtClean="0"/>
              <a:t>Sheila Curran RSM</a:t>
            </a:r>
            <a:endParaRPr lang="en-US" sz="3200" dirty="0"/>
          </a:p>
        </p:txBody>
      </p:sp>
    </p:spTree>
    <p:extLst>
      <p:ext uri="{BB962C8B-B14F-4D97-AF65-F5344CB8AC3E}">
        <p14:creationId xmlns:p14="http://schemas.microsoft.com/office/powerpoint/2010/main" val="648955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3200" dirty="0" smtClean="0">
                <a:latin typeface="Times New Roman" panose="02020603050405020304" pitchFamily="18" charset="0"/>
                <a:cs typeface="Times New Roman" panose="02020603050405020304" pitchFamily="18" charset="0"/>
              </a:rPr>
              <a:t>Encounter with the poor and the encounter with the culturally “other” are two transversal axis that have confronted, challenged, shaped, and inspired the theory and praxis of mission as discipleship different contexts.</a:t>
            </a:r>
          </a:p>
          <a:p>
            <a:pPr marL="0" indent="0">
              <a:buNone/>
            </a:pPr>
            <a:endParaRPr lang="en-US" sz="3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457200" y="247480"/>
            <a:ext cx="8229600" cy="1143000"/>
          </a:xfrm>
        </p:spPr>
        <p:txBody>
          <a:bodyPr>
            <a:normAutofit/>
          </a:bodyPr>
          <a:lstStyle/>
          <a:p>
            <a:r>
              <a:rPr lang="en-US" dirty="0" smtClean="0">
                <a:latin typeface="Times New Roman" panose="02020603050405020304" pitchFamily="18" charset="0"/>
                <a:cs typeface="Times New Roman" panose="02020603050405020304" pitchFamily="18" charset="0"/>
              </a:rPr>
              <a:t>Judge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395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r>
              <a:rPr lang="en-US" sz="3600" b="1" dirty="0" smtClean="0"/>
              <a:t/>
            </a:r>
            <a:br>
              <a:rPr lang="en-US" sz="3600" b="1" dirty="0" smtClean="0"/>
            </a:br>
            <a:r>
              <a:rPr lang="en-US" sz="3600" b="1" dirty="0" smtClean="0">
                <a:latin typeface="Times New Roman" panose="02020603050405020304" pitchFamily="18" charset="0"/>
                <a:cs typeface="Times New Roman" panose="02020603050405020304" pitchFamily="18" charset="0"/>
              </a:rPr>
              <a:t>Canaanite </a:t>
            </a:r>
            <a:r>
              <a:rPr lang="en-US" sz="3600" b="1" dirty="0">
                <a:latin typeface="Times New Roman" panose="02020603050405020304" pitchFamily="18" charset="0"/>
                <a:cs typeface="Times New Roman" panose="02020603050405020304" pitchFamily="18" charset="0"/>
              </a:rPr>
              <a:t>Woman in</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Matthew </a:t>
            </a:r>
            <a:r>
              <a:rPr lang="en-US" sz="3600" b="1" dirty="0">
                <a:latin typeface="Times New Roman" panose="02020603050405020304" pitchFamily="18" charset="0"/>
                <a:cs typeface="Times New Roman" panose="02020603050405020304" pitchFamily="18" charset="0"/>
              </a:rPr>
              <a:t>15:21-28</a:t>
            </a:r>
            <a:br>
              <a:rPr lang="en-US" sz="3600" b="1"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p:txBody>
          <a:bodyPr>
            <a:normAutofit/>
          </a:bodyPr>
          <a:lstStyle/>
          <a:p>
            <a:pPr marL="0" indent="0" algn="ctr">
              <a:buNone/>
            </a:pPr>
            <a:endParaRPr lang="en-US" sz="4000" b="1" dirty="0" smtClean="0">
              <a:latin typeface="Times New Roman" panose="02020603050405020304" pitchFamily="18" charset="0"/>
              <a:cs typeface="Times New Roman" panose="02020603050405020304" pitchFamily="18" charset="0"/>
            </a:endParaRPr>
          </a:p>
          <a:p>
            <a:pPr marL="0" indent="0" algn="ctr">
              <a:buNone/>
            </a:pPr>
            <a:r>
              <a:rPr lang="en-US" sz="4000" b="1" dirty="0" smtClean="0">
                <a:latin typeface="Times New Roman" panose="02020603050405020304" pitchFamily="18" charset="0"/>
                <a:cs typeface="Times New Roman" panose="02020603050405020304" pitchFamily="18" charset="0"/>
              </a:rPr>
              <a:t>The prophetess for the “other” in our lives</a:t>
            </a:r>
          </a:p>
          <a:p>
            <a:pPr algn="ctr"/>
            <a:endParaRPr lang="en-US" sz="4000"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quarter" idx="14"/>
          </p:nvPr>
        </p:nvSpPr>
        <p:spPr/>
        <p:txBody>
          <a:bodyPr>
            <a:normAutofit/>
          </a:bodyPr>
          <a:lstStyle/>
          <a:p>
            <a:endParaRPr lang="en-US"/>
          </a:p>
        </p:txBody>
      </p:sp>
      <p:pic>
        <p:nvPicPr>
          <p:cNvPr id="4" name="Picture 3"/>
          <p:cNvPicPr>
            <a:picLocks noChangeAspect="1"/>
          </p:cNvPicPr>
          <p:nvPr/>
        </p:nvPicPr>
        <p:blipFill>
          <a:blip r:embed="rId3"/>
          <a:stretch>
            <a:fillRect/>
          </a:stretch>
        </p:blipFill>
        <p:spPr>
          <a:xfrm>
            <a:off x="4645152" y="2679192"/>
            <a:ext cx="3718241" cy="3620189"/>
          </a:xfrm>
          <a:prstGeom prst="rect">
            <a:avLst/>
          </a:prstGeom>
        </p:spPr>
      </p:pic>
    </p:spTree>
    <p:extLst>
      <p:ext uri="{BB962C8B-B14F-4D97-AF65-F5344CB8AC3E}">
        <p14:creationId xmlns:p14="http://schemas.microsoft.com/office/powerpoint/2010/main" val="2158592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16097" y="2200596"/>
            <a:ext cx="7664304" cy="3925567"/>
          </a:xfrm>
        </p:spPr>
        <p:txBody>
          <a:bodyPr>
            <a:noAutofit/>
          </a:bodyPr>
          <a:lstStyle/>
          <a:p>
            <a:pPr marL="0" indent="0">
              <a:buNone/>
            </a:pPr>
            <a:r>
              <a:rPr lang="en-US" sz="2000" dirty="0" smtClean="0">
                <a:latin typeface="Times New Roman" panose="02020603050405020304" pitchFamily="18" charset="0"/>
                <a:cs typeface="Times New Roman" panose="02020603050405020304" pitchFamily="18" charset="0"/>
              </a:rPr>
              <a:t>Jesus </a:t>
            </a:r>
            <a:r>
              <a:rPr lang="en-US" sz="2000" dirty="0">
                <a:latin typeface="Times New Roman" panose="02020603050405020304" pitchFamily="18" charset="0"/>
                <a:cs typeface="Times New Roman" panose="02020603050405020304" pitchFamily="18" charset="0"/>
              </a:rPr>
              <a:t>left that place and went away to the district of </a:t>
            </a:r>
            <a:r>
              <a:rPr lang="en-US" sz="2000" dirty="0" err="1">
                <a:latin typeface="Times New Roman" panose="02020603050405020304" pitchFamily="18" charset="0"/>
                <a:cs typeface="Times New Roman" panose="02020603050405020304" pitchFamily="18" charset="0"/>
              </a:rPr>
              <a:t>Tyre</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and Sidon</a:t>
            </a:r>
            <a:r>
              <a:rPr lang="en-US" sz="2000" dirty="0">
                <a:latin typeface="Times New Roman" panose="02020603050405020304" pitchFamily="18" charset="0"/>
                <a:cs typeface="Times New Roman" panose="02020603050405020304" pitchFamily="18" charset="0"/>
              </a:rPr>
              <a:t>. </a:t>
            </a:r>
            <a:r>
              <a:rPr lang="en-US" sz="2000" baseline="30000" dirty="0">
                <a:latin typeface="Times New Roman" panose="02020603050405020304" pitchFamily="18" charset="0"/>
                <a:cs typeface="Times New Roman" panose="02020603050405020304" pitchFamily="18" charset="0"/>
              </a:rPr>
              <a:t>22 </a:t>
            </a:r>
            <a:r>
              <a:rPr lang="en-US" sz="2000" dirty="0">
                <a:latin typeface="Times New Roman" panose="02020603050405020304" pitchFamily="18" charset="0"/>
                <a:cs typeface="Times New Roman" panose="02020603050405020304" pitchFamily="18" charset="0"/>
              </a:rPr>
              <a:t>Just then a Canaanite woman from that region came out and started shouting, “Have mercy on me, Lord, Son of David; my daughter is tormented by a demon.” </a:t>
            </a:r>
            <a:r>
              <a:rPr lang="en-US" sz="2000" baseline="30000" dirty="0">
                <a:latin typeface="Times New Roman" panose="02020603050405020304" pitchFamily="18" charset="0"/>
                <a:cs typeface="Times New Roman" panose="02020603050405020304" pitchFamily="18" charset="0"/>
              </a:rPr>
              <a:t>23 </a:t>
            </a:r>
            <a:r>
              <a:rPr lang="en-US" sz="2000" dirty="0">
                <a:latin typeface="Times New Roman" panose="02020603050405020304" pitchFamily="18" charset="0"/>
                <a:cs typeface="Times New Roman" panose="02020603050405020304" pitchFamily="18" charset="0"/>
              </a:rPr>
              <a:t>But he did not answer her at all. And his disciples came and urged him, saying, “Send her away, for she keeps shouting after us.” </a:t>
            </a:r>
            <a:r>
              <a:rPr lang="en-US" sz="2000" baseline="30000" dirty="0">
                <a:latin typeface="Times New Roman" panose="02020603050405020304" pitchFamily="18" charset="0"/>
                <a:cs typeface="Times New Roman" panose="02020603050405020304" pitchFamily="18" charset="0"/>
              </a:rPr>
              <a:t>24 </a:t>
            </a:r>
            <a:r>
              <a:rPr lang="en-US" sz="2000" dirty="0">
                <a:latin typeface="Times New Roman" panose="02020603050405020304" pitchFamily="18" charset="0"/>
                <a:cs typeface="Times New Roman" panose="02020603050405020304" pitchFamily="18" charset="0"/>
              </a:rPr>
              <a:t>He answered, “I was sent only to the lost sheep of the house of Israel.” </a:t>
            </a:r>
            <a:r>
              <a:rPr lang="en-US" sz="2000" baseline="30000" dirty="0">
                <a:latin typeface="Times New Roman" panose="02020603050405020304" pitchFamily="18" charset="0"/>
                <a:cs typeface="Times New Roman" panose="02020603050405020304" pitchFamily="18" charset="0"/>
              </a:rPr>
              <a:t>25 </a:t>
            </a:r>
            <a:r>
              <a:rPr lang="en-US" sz="2000" dirty="0">
                <a:latin typeface="Times New Roman" panose="02020603050405020304" pitchFamily="18" charset="0"/>
                <a:cs typeface="Times New Roman" panose="02020603050405020304" pitchFamily="18" charset="0"/>
              </a:rPr>
              <a:t>But she came and knelt before him, saying, “Lord, help me.” </a:t>
            </a:r>
            <a:r>
              <a:rPr lang="en-US" sz="2000" baseline="30000" dirty="0">
                <a:latin typeface="Times New Roman" panose="02020603050405020304" pitchFamily="18" charset="0"/>
                <a:cs typeface="Times New Roman" panose="02020603050405020304" pitchFamily="18" charset="0"/>
              </a:rPr>
              <a:t>26 </a:t>
            </a:r>
            <a:r>
              <a:rPr lang="en-US" sz="2000" dirty="0">
                <a:latin typeface="Times New Roman" panose="02020603050405020304" pitchFamily="18" charset="0"/>
                <a:cs typeface="Times New Roman" panose="02020603050405020304" pitchFamily="18" charset="0"/>
              </a:rPr>
              <a:t>He answered, “It is not fair to take the children’s food and throw it to the dogs.” </a:t>
            </a:r>
            <a:r>
              <a:rPr lang="en-US" sz="2000" baseline="30000" dirty="0">
                <a:latin typeface="Times New Roman" panose="02020603050405020304" pitchFamily="18" charset="0"/>
                <a:cs typeface="Times New Roman" panose="02020603050405020304" pitchFamily="18" charset="0"/>
              </a:rPr>
              <a:t>27 </a:t>
            </a:r>
            <a:r>
              <a:rPr lang="en-US" sz="2000" dirty="0">
                <a:latin typeface="Times New Roman" panose="02020603050405020304" pitchFamily="18" charset="0"/>
                <a:cs typeface="Times New Roman" panose="02020603050405020304" pitchFamily="18" charset="0"/>
              </a:rPr>
              <a:t>She said, “Yes, Lord, yet even the dogs eat the crumbs that fall from their masters’ table.” </a:t>
            </a:r>
            <a:r>
              <a:rPr lang="en-US" sz="2000" baseline="30000" dirty="0">
                <a:latin typeface="Times New Roman" panose="02020603050405020304" pitchFamily="18" charset="0"/>
                <a:cs typeface="Times New Roman" panose="02020603050405020304" pitchFamily="18" charset="0"/>
              </a:rPr>
              <a:t>28 </a:t>
            </a:r>
            <a:r>
              <a:rPr lang="en-US" sz="2000" dirty="0">
                <a:latin typeface="Times New Roman" panose="02020603050405020304" pitchFamily="18" charset="0"/>
                <a:cs typeface="Times New Roman" panose="02020603050405020304" pitchFamily="18" charset="0"/>
              </a:rPr>
              <a:t>Then Jesus answered her, “Woman, great is your faith! Let it be done for you as you wish.” And her daughter was healed instantly.</a:t>
            </a:r>
          </a:p>
        </p:txBody>
      </p:sp>
      <p:sp>
        <p:nvSpPr>
          <p:cNvPr id="5" name="Title 4"/>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Matthew 15:21-28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5310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sz="3200" dirty="0" smtClean="0">
                <a:latin typeface="Times New Roman" panose="02020603050405020304" pitchFamily="18" charset="0"/>
                <a:ea typeface="Calibri" panose="020F0502020204030204" pitchFamily="34" charset="0"/>
                <a:cs typeface="Times New Roman" panose="02020603050405020304" pitchFamily="18" charset="0"/>
              </a:rPr>
              <a:t>Jesus went  </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l-GR" sz="3200" dirty="0">
                <a:latin typeface="Times New Roman" panose="02020603050405020304" pitchFamily="18" charset="0"/>
                <a:ea typeface="Calibri" panose="020F0502020204030204" pitchFamily="34" charset="0"/>
                <a:cs typeface="Times New Roman" panose="02020603050405020304" pitchFamily="18" charset="0"/>
              </a:rPr>
              <a:t>ἐξελθὼν</a:t>
            </a:r>
            <a:r>
              <a:rPr lang="en-US" sz="3200" dirty="0">
                <a:latin typeface="Times New Roman" panose="02020603050405020304" pitchFamily="18" charset="0"/>
                <a:ea typeface="Calibri" panose="020F0502020204030204" pitchFamily="34" charset="0"/>
                <a:cs typeface="Times New Roman" panose="02020603050405020304" pitchFamily="18" charset="0"/>
              </a:rPr>
              <a:t>) = geographically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went to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Tyre</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and Sidon G</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entile </a:t>
            </a:r>
            <a:r>
              <a:rPr lang="en-US" sz="3200" dirty="0">
                <a:latin typeface="Times New Roman" panose="02020603050405020304" pitchFamily="18" charset="0"/>
                <a:ea typeface="Calibri" panose="020F0502020204030204" pitchFamily="34" charset="0"/>
                <a:cs typeface="Times New Roman" panose="02020603050405020304" pitchFamily="18" charset="0"/>
              </a:rPr>
              <a:t>territory</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p>
          <a:p>
            <a:pPr lvl="0">
              <a:buClr>
                <a:srgbClr val="31B6FD"/>
              </a:buClr>
            </a:pPr>
            <a:r>
              <a:rPr lang="en-IE" sz="2800" dirty="0">
                <a:solidFill>
                  <a:srgbClr val="073E87"/>
                </a:solidFill>
                <a:latin typeface="Times New Roman" panose="02020603050405020304" pitchFamily="18" charset="0"/>
                <a:cs typeface="Times New Roman" panose="02020603050405020304" pitchFamily="18" charset="0"/>
              </a:rPr>
              <a:t>“from </a:t>
            </a:r>
            <a:r>
              <a:rPr lang="en-IE" sz="2800" dirty="0" err="1">
                <a:solidFill>
                  <a:srgbClr val="073E87"/>
                </a:solidFill>
                <a:latin typeface="Times New Roman" panose="02020603050405020304" pitchFamily="18" charset="0"/>
                <a:cs typeface="Times New Roman" panose="02020603050405020304" pitchFamily="18" charset="0"/>
              </a:rPr>
              <a:t>there”he</a:t>
            </a:r>
            <a:r>
              <a:rPr lang="en-IE" sz="2800" dirty="0">
                <a:solidFill>
                  <a:srgbClr val="073E87"/>
                </a:solidFill>
                <a:latin typeface="Times New Roman" panose="02020603050405020304" pitchFamily="18" charset="0"/>
                <a:cs typeface="Times New Roman" panose="02020603050405020304" pitchFamily="18" charset="0"/>
              </a:rPr>
              <a:t> moved out of his comfort zone, from what was </a:t>
            </a:r>
            <a:r>
              <a:rPr lang="en-IE" sz="2800" dirty="0" smtClean="0">
                <a:solidFill>
                  <a:srgbClr val="073E87"/>
                </a:solidFill>
                <a:latin typeface="Times New Roman" panose="02020603050405020304" pitchFamily="18" charset="0"/>
                <a:cs typeface="Times New Roman" panose="02020603050405020304" pitchFamily="18" charset="0"/>
              </a:rPr>
              <a:t>familiar</a:t>
            </a:r>
          </a:p>
          <a:p>
            <a:pPr lvl="0">
              <a:buClr>
                <a:srgbClr val="31B6FD"/>
              </a:buClr>
            </a:pPr>
            <a:r>
              <a:rPr lang="en-IE" sz="3200" dirty="0" smtClean="0">
                <a:latin typeface="Times New Roman" panose="02020603050405020304" pitchFamily="18" charset="0"/>
                <a:cs typeface="Times New Roman" panose="02020603050405020304" pitchFamily="18" charset="0"/>
              </a:rPr>
              <a:t>Elijah and Widow 1 Kings 17:9 (</a:t>
            </a:r>
            <a:r>
              <a:rPr lang="en-IE" sz="3200" dirty="0" err="1" smtClean="0">
                <a:latin typeface="Times New Roman" panose="02020603050405020304" pitchFamily="18" charset="0"/>
                <a:cs typeface="Times New Roman" panose="02020603050405020304" pitchFamily="18" charset="0"/>
              </a:rPr>
              <a:t>Zarephath</a:t>
            </a:r>
            <a:r>
              <a:rPr lang="en-IE" sz="3200" dirty="0" smtClean="0">
                <a:latin typeface="Times New Roman" panose="02020603050405020304" pitchFamily="18" charset="0"/>
                <a:cs typeface="Times New Roman" panose="02020603050405020304" pitchFamily="18" charset="0"/>
              </a:rPr>
              <a:t>)</a:t>
            </a:r>
          </a:p>
          <a:p>
            <a:pPr lvl="0">
              <a:buClr>
                <a:srgbClr val="31B6FD"/>
              </a:buClr>
            </a:pPr>
            <a:r>
              <a:rPr lang="en-IE" sz="3200" dirty="0" smtClean="0">
                <a:latin typeface="Times New Roman" panose="02020603050405020304" pitchFamily="18" charset="0"/>
                <a:ea typeface="Calibri" panose="020F0502020204030204" pitchFamily="34" charset="0"/>
                <a:cs typeface="Arial" panose="020B0604020202020204" pitchFamily="34" charset="0"/>
              </a:rPr>
              <a:t>Both </a:t>
            </a:r>
            <a:r>
              <a:rPr lang="en-IE" sz="3200" dirty="0" smtClean="0">
                <a:latin typeface="Times New Roman" panose="02020603050405020304" pitchFamily="18" charset="0"/>
                <a:ea typeface="Calibri" panose="020F0502020204030204" pitchFamily="34" charset="0"/>
                <a:cs typeface="Arial" panose="020B0604020202020204" pitchFamily="34" charset="0"/>
              </a:rPr>
              <a:t>texts are a </a:t>
            </a:r>
            <a:r>
              <a:rPr lang="en-IE" sz="3200" dirty="0">
                <a:latin typeface="Times New Roman" panose="02020603050405020304" pitchFamily="18" charset="0"/>
                <a:ea typeface="Calibri" panose="020F0502020204030204" pitchFamily="34" charset="0"/>
                <a:cs typeface="Arial" panose="020B0604020202020204" pitchFamily="34" charset="0"/>
              </a:rPr>
              <a:t>reminder that the Promised Land extended as far north as Sidon. While full of non- Israelites, it was still part of Israel’s inheritance. </a:t>
            </a:r>
            <a:endParaRPr lang="en-IE" sz="2800" dirty="0">
              <a:latin typeface="Calibri" panose="020F0502020204030204" pitchFamily="34" charset="0"/>
              <a:ea typeface="Calibri" panose="020F0502020204030204" pitchFamily="34" charset="0"/>
              <a:cs typeface="Arial" panose="020B0604020202020204" pitchFamily="34" charset="0"/>
            </a:endParaRPr>
          </a:p>
          <a:p>
            <a:pPr lvl="0">
              <a:buClr>
                <a:srgbClr val="31B6FD"/>
              </a:buClr>
            </a:pPr>
            <a:r>
              <a:rPr lang="en-IE" sz="3200" dirty="0" smtClean="0">
                <a:latin typeface="Times New Roman" panose="02020603050405020304" pitchFamily="18" charset="0"/>
                <a:cs typeface="Times New Roman" panose="02020603050405020304" pitchFamily="18" charset="0"/>
              </a:rPr>
              <a:t>It </a:t>
            </a:r>
            <a:r>
              <a:rPr lang="en-IE" sz="3200" dirty="0" smtClean="0">
                <a:latin typeface="Times New Roman" panose="02020603050405020304" pitchFamily="18" charset="0"/>
                <a:cs typeface="Times New Roman" panose="02020603050405020304" pitchFamily="18" charset="0"/>
              </a:rPr>
              <a:t>is Jesus who decides to move out….</a:t>
            </a:r>
          </a:p>
          <a:p>
            <a:pPr marL="0" indent="0">
              <a:buNone/>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pPr lvl="0">
              <a:spcBef>
                <a:spcPct val="20000"/>
              </a:spcBef>
            </a:pPr>
            <a:r>
              <a:rPr lang="en-US" sz="3600" b="1" i="1" dirty="0" smtClean="0">
                <a:solidFill>
                  <a:schemeClr val="bg1"/>
                </a:solidFill>
                <a:latin typeface="Times New Roman" panose="02020603050405020304" pitchFamily="18" charset="0"/>
                <a:ea typeface="+mn-ea"/>
                <a:cs typeface="Times New Roman" panose="02020603050405020304" pitchFamily="18" charset="0"/>
              </a:rPr>
              <a:t/>
            </a:r>
            <a:br>
              <a:rPr lang="en-US" sz="3600" b="1" i="1" dirty="0" smtClean="0">
                <a:solidFill>
                  <a:schemeClr val="bg1"/>
                </a:solidFill>
                <a:latin typeface="Times New Roman" panose="02020603050405020304" pitchFamily="18" charset="0"/>
                <a:ea typeface="+mn-ea"/>
                <a:cs typeface="Times New Roman" panose="02020603050405020304" pitchFamily="18" charset="0"/>
              </a:rPr>
            </a:br>
            <a:r>
              <a:rPr lang="en-US" sz="3600" b="1" i="1" dirty="0" smtClean="0">
                <a:solidFill>
                  <a:schemeClr val="bg1"/>
                </a:solidFill>
                <a:latin typeface="Times New Roman" panose="02020603050405020304" pitchFamily="18" charset="0"/>
                <a:ea typeface="+mn-ea"/>
                <a:cs typeface="Times New Roman" panose="02020603050405020304" pitchFamily="18" charset="0"/>
              </a:rPr>
              <a:t>Analysis of the text </a:t>
            </a:r>
            <a:br>
              <a:rPr lang="en-US" sz="3600" b="1" i="1" dirty="0" smtClean="0">
                <a:solidFill>
                  <a:schemeClr val="bg1"/>
                </a:solidFill>
                <a:latin typeface="Times New Roman" panose="02020603050405020304" pitchFamily="18" charset="0"/>
                <a:ea typeface="+mn-ea"/>
                <a:cs typeface="Times New Roman" panose="02020603050405020304" pitchFamily="18" charset="0"/>
              </a:rPr>
            </a:br>
            <a:r>
              <a:rPr lang="en-US" sz="3600" b="1" i="1" dirty="0" smtClean="0">
                <a:solidFill>
                  <a:schemeClr val="bg1"/>
                </a:solidFill>
                <a:latin typeface="Times New Roman" panose="02020603050405020304" pitchFamily="18" charset="0"/>
                <a:ea typeface="+mn-ea"/>
                <a:cs typeface="Times New Roman" panose="02020603050405020304" pitchFamily="18" charset="0"/>
              </a:rPr>
              <a:t>Jesus</a:t>
            </a:r>
            <a:br>
              <a:rPr lang="en-US" sz="3600" b="1" i="1" dirty="0" smtClean="0">
                <a:solidFill>
                  <a:schemeClr val="bg1"/>
                </a:solidFill>
                <a:latin typeface="Times New Roman" panose="02020603050405020304" pitchFamily="18" charset="0"/>
                <a:ea typeface="+mn-ea"/>
                <a:cs typeface="Times New Roman" panose="02020603050405020304" pitchFamily="18" charset="0"/>
              </a:rPr>
            </a:br>
            <a:endParaRPr lang="en-US"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0504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lnSpc>
                <a:spcPct val="115000"/>
              </a:lnSpc>
              <a:buFont typeface="Wingdings" panose="05000000000000000000" pitchFamily="2" charset="2"/>
              <a:buChar char="v"/>
            </a:pPr>
            <a:r>
              <a:rPr lang="en-US" dirty="0" smtClean="0">
                <a:latin typeface="Times New Roman" panose="02020603050405020304" pitchFamily="18" charset="0"/>
                <a:ea typeface="Calibri" panose="020F0502020204030204" pitchFamily="34" charset="0"/>
                <a:cs typeface="Arial" panose="020B0604020202020204" pitchFamily="34" charset="0"/>
              </a:rPr>
              <a:t>When </a:t>
            </a:r>
            <a:r>
              <a:rPr lang="en-US" dirty="0">
                <a:latin typeface="Times New Roman" panose="02020603050405020304" pitchFamily="18" charset="0"/>
                <a:ea typeface="Calibri" panose="020F0502020204030204" pitchFamily="34" charset="0"/>
                <a:cs typeface="Arial" panose="020B0604020202020204" pitchFamily="34" charset="0"/>
              </a:rPr>
              <a:t>the woman </a:t>
            </a:r>
            <a:r>
              <a:rPr lang="en-US" dirty="0" smtClean="0">
                <a:latin typeface="Times New Roman" panose="02020603050405020304" pitchFamily="18" charset="0"/>
                <a:ea typeface="Calibri" panose="020F0502020204030204" pitchFamily="34" charset="0"/>
                <a:cs typeface="Arial" panose="020B0604020202020204" pitchFamily="34" charset="0"/>
              </a:rPr>
              <a:t>approaches Jesus </a:t>
            </a:r>
            <a:r>
              <a:rPr lang="en-US" dirty="0">
                <a:latin typeface="Times New Roman" panose="02020603050405020304" pitchFamily="18" charset="0"/>
                <a:ea typeface="Calibri" panose="020F0502020204030204" pitchFamily="34" charset="0"/>
                <a:cs typeface="Arial" panose="020B0604020202020204" pitchFamily="34" charset="0"/>
              </a:rPr>
              <a:t>and asks as any Jewish believer would have done (</a:t>
            </a:r>
            <a:r>
              <a:rPr lang="el-GR" dirty="0">
                <a:latin typeface="Times New Roman" panose="02020603050405020304" pitchFamily="18" charset="0"/>
                <a:ea typeface="Calibri" panose="020F0502020204030204" pitchFamily="34" charset="0"/>
                <a:cs typeface="Arial" panose="020B0604020202020204" pitchFamily="34" charset="0"/>
              </a:rPr>
              <a:t>κύριε</a:t>
            </a:r>
            <a:r>
              <a:rPr lang="en-US" dirty="0">
                <a:latin typeface="Times New Roman" panose="02020603050405020304" pitchFamily="18" charset="0"/>
                <a:ea typeface="Calibri" panose="020F0502020204030204" pitchFamily="34" charset="0"/>
                <a:cs typeface="Arial" panose="020B0604020202020204" pitchFamily="34" charset="0"/>
              </a:rPr>
              <a:t>, </a:t>
            </a:r>
            <a:r>
              <a:rPr lang="el-GR" dirty="0">
                <a:latin typeface="Times New Roman" panose="02020603050405020304" pitchFamily="18" charset="0"/>
                <a:ea typeface="Calibri" panose="020F0502020204030204" pitchFamily="34" charset="0"/>
                <a:cs typeface="Arial" panose="020B0604020202020204" pitchFamily="34" charset="0"/>
              </a:rPr>
              <a:t>υἱὲ Δαυίδ</a:t>
            </a:r>
            <a:r>
              <a:rPr lang="en-US" dirty="0">
                <a:latin typeface="Times New Roman" panose="02020603050405020304" pitchFamily="18" charset="0"/>
                <a:ea typeface="Calibri" panose="020F0502020204030204" pitchFamily="34" charset="0"/>
                <a:cs typeface="Arial" panose="020B0604020202020204" pitchFamily="34" charset="0"/>
              </a:rPr>
              <a:t>), “he did not answer to her, not even a word” (</a:t>
            </a:r>
            <a:r>
              <a:rPr lang="el-GR" dirty="0">
                <a:latin typeface="Times New Roman" panose="02020603050405020304" pitchFamily="18" charset="0"/>
                <a:ea typeface="Calibri" panose="020F0502020204030204" pitchFamily="34" charset="0"/>
                <a:cs typeface="Arial" panose="020B0604020202020204" pitchFamily="34" charset="0"/>
              </a:rPr>
              <a:t>οὐκ ἀπεκρίθη αὐτῇ λόγον</a:t>
            </a:r>
            <a:r>
              <a:rPr lang="en-US" dirty="0">
                <a:latin typeface="Times New Roman" panose="02020603050405020304" pitchFamily="18" charset="0"/>
                <a:ea typeface="Calibri" panose="020F0502020204030204" pitchFamily="34" charset="0"/>
                <a:cs typeface="Arial" panose="020B0604020202020204" pitchFamily="34" charset="0"/>
              </a:rPr>
              <a:t>)= he </a:t>
            </a:r>
            <a:r>
              <a:rPr lang="en-US" dirty="0" smtClean="0">
                <a:latin typeface="Times New Roman" panose="02020603050405020304" pitchFamily="18" charset="0"/>
                <a:ea typeface="Calibri" panose="020F0502020204030204" pitchFamily="34" charset="0"/>
                <a:cs typeface="Arial" panose="020B0604020202020204" pitchFamily="34" charset="0"/>
              </a:rPr>
              <a:t>ignored </a:t>
            </a:r>
            <a:r>
              <a:rPr lang="en-US" dirty="0">
                <a:latin typeface="Times New Roman" panose="02020603050405020304" pitchFamily="18" charset="0"/>
                <a:ea typeface="Calibri" panose="020F0502020204030204" pitchFamily="34" charset="0"/>
                <a:cs typeface="Arial" panose="020B0604020202020204" pitchFamily="34" charset="0"/>
              </a:rPr>
              <a:t>her, </a:t>
            </a:r>
            <a:r>
              <a:rPr lang="en-US" dirty="0" smtClean="0">
                <a:latin typeface="Times New Roman" panose="02020603050405020304" pitchFamily="18" charset="0"/>
                <a:ea typeface="Calibri" panose="020F0502020204030204" pitchFamily="34" charset="0"/>
                <a:cs typeface="Arial" panose="020B0604020202020204" pitchFamily="34" charset="0"/>
              </a:rPr>
              <a:t>he was indifferent.  </a:t>
            </a:r>
            <a:endParaRPr lang="en-IE" sz="2000" dirty="0">
              <a:latin typeface="Calibri" panose="020F0502020204030204" pitchFamily="34" charset="0"/>
              <a:ea typeface="Calibri" panose="020F0502020204030204" pitchFamily="34" charset="0"/>
              <a:cs typeface="Arial" panose="020B0604020202020204" pitchFamily="34" charset="0"/>
            </a:endParaRPr>
          </a:p>
          <a:p>
            <a:pPr lvl="0">
              <a:lnSpc>
                <a:spcPct val="115000"/>
              </a:lnSpc>
              <a:buFont typeface="Wingdings" panose="05000000000000000000" pitchFamily="2" charset="2"/>
              <a:buChar char="v"/>
            </a:pPr>
            <a:r>
              <a:rPr lang="en-US" dirty="0">
                <a:latin typeface="Times New Roman" panose="02020603050405020304" pitchFamily="18" charset="0"/>
                <a:ea typeface="Calibri" panose="020F0502020204030204" pitchFamily="34" charset="0"/>
                <a:cs typeface="Arial" panose="020B0604020202020204" pitchFamily="34" charset="0"/>
              </a:rPr>
              <a:t>Later when the disciples intervene, and when she asks again, Jesus answers in general…he does not addresses her (vv.24, 26).</a:t>
            </a:r>
            <a:endParaRPr lang="en-IE" sz="2000" dirty="0">
              <a:latin typeface="Calibri" panose="020F0502020204030204" pitchFamily="34" charset="0"/>
              <a:ea typeface="Calibri" panose="020F0502020204030204" pitchFamily="34" charset="0"/>
              <a:cs typeface="Arial" panose="020B0604020202020204" pitchFamily="34" charset="0"/>
            </a:endParaRPr>
          </a:p>
          <a:p>
            <a:pPr lvl="0">
              <a:lnSpc>
                <a:spcPct val="115000"/>
              </a:lnSpc>
              <a:buFont typeface="Wingdings" panose="05000000000000000000" pitchFamily="2" charset="2"/>
              <a:buChar char="v"/>
            </a:pPr>
            <a:r>
              <a:rPr lang="en-US" dirty="0">
                <a:latin typeface="Times New Roman" panose="02020603050405020304" pitchFamily="18" charset="0"/>
                <a:ea typeface="Calibri" panose="020F0502020204030204" pitchFamily="34" charset="0"/>
                <a:cs typeface="Arial" panose="020B0604020202020204" pitchFamily="34" charset="0"/>
              </a:rPr>
              <a:t>At the end he speaks to her (</a:t>
            </a:r>
            <a:r>
              <a:rPr lang="el-GR" dirty="0">
                <a:latin typeface="Times New Roman" panose="02020603050405020304" pitchFamily="18" charset="0"/>
                <a:ea typeface="Calibri" panose="020F0502020204030204" pitchFamily="34" charset="0"/>
                <a:cs typeface="Arial" panose="020B0604020202020204" pitchFamily="34" charset="0"/>
              </a:rPr>
              <a:t>εἶπεν αὐτῇ</a:t>
            </a:r>
            <a:r>
              <a:rPr lang="en-US" dirty="0">
                <a:latin typeface="Times New Roman" panose="02020603050405020304" pitchFamily="18" charset="0"/>
                <a:ea typeface="Calibri" panose="020F0502020204030204" pitchFamily="34" charset="0"/>
                <a:cs typeface="Arial" panose="020B0604020202020204" pitchFamily="34" charset="0"/>
              </a:rPr>
              <a:t>), and acknowledges her (</a:t>
            </a:r>
            <a:r>
              <a:rPr lang="el-GR" dirty="0">
                <a:latin typeface="Times New Roman" panose="02020603050405020304" pitchFamily="18" charset="0"/>
                <a:ea typeface="Calibri" panose="020F0502020204030204" pitchFamily="34" charset="0"/>
                <a:cs typeface="Arial" panose="020B0604020202020204" pitchFamily="34" charset="0"/>
              </a:rPr>
              <a:t>Ὦ γύναι</a:t>
            </a:r>
            <a:r>
              <a:rPr lang="en-US" dirty="0">
                <a:latin typeface="Times New Roman" panose="02020603050405020304" pitchFamily="18" charset="0"/>
                <a:ea typeface="Calibri" panose="020F0502020204030204" pitchFamily="34" charset="0"/>
                <a:cs typeface="Arial" panose="020B0604020202020204" pitchFamily="34" charset="0"/>
              </a:rPr>
              <a:t>...), and grants her what she asked for.</a:t>
            </a:r>
            <a:endParaRPr lang="en-IE"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itle 2"/>
          <p:cNvSpPr>
            <a:spLocks noGrp="1"/>
          </p:cNvSpPr>
          <p:nvPr>
            <p:ph type="title"/>
          </p:nvPr>
        </p:nvSpPr>
        <p:spPr/>
        <p:txBody>
          <a:bodyPr/>
          <a:lstStyle/>
          <a:p>
            <a:endParaRPr lang="en-IE"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0129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Font typeface="Wingdings" panose="05000000000000000000" pitchFamily="2" charset="2"/>
              <a:buChar char="v"/>
            </a:pPr>
            <a:r>
              <a:rPr lang="en-IE" dirty="0" smtClean="0">
                <a:latin typeface="Times New Roman" panose="02020603050405020304" pitchFamily="18" charset="0"/>
                <a:cs typeface="Times New Roman" panose="02020603050405020304" pitchFamily="18" charset="0"/>
              </a:rPr>
              <a:t>While she came out</a:t>
            </a:r>
            <a:r>
              <a:rPr lang="en-IE" dirty="0" smtClean="0">
                <a:latin typeface="Times New Roman" panose="02020603050405020304" pitchFamily="18" charset="0"/>
                <a:cs typeface="Times New Roman" panose="02020603050405020304" pitchFamily="18" charset="0"/>
              </a:rPr>
              <a:t>, she was crying </a:t>
            </a:r>
            <a:r>
              <a:rPr lang="en-IE" dirty="0" smtClean="0">
                <a:latin typeface="Times New Roman" panose="02020603050405020304" pitchFamily="18" charset="0"/>
                <a:cs typeface="Times New Roman" panose="02020603050405020304" pitchFamily="18" charset="0"/>
              </a:rPr>
              <a:t>and </a:t>
            </a:r>
            <a:r>
              <a:rPr lang="en-IE" dirty="0" smtClean="0">
                <a:latin typeface="Times New Roman" panose="02020603050405020304" pitchFamily="18" charset="0"/>
                <a:cs typeface="Times New Roman" panose="02020603050405020304" pitchFamily="18" charset="0"/>
              </a:rPr>
              <a:t>she was speaking….(</a:t>
            </a:r>
            <a:r>
              <a:rPr lang="el-GR" dirty="0" smtClean="0">
                <a:latin typeface="Times New Roman" panose="02020603050405020304" pitchFamily="18" charset="0"/>
                <a:ea typeface="Calibri" panose="020F0502020204030204" pitchFamily="34" charset="0"/>
              </a:rPr>
              <a:t>ἐξελθοῦσα </a:t>
            </a:r>
            <a:r>
              <a:rPr lang="el-GR" dirty="0">
                <a:latin typeface="Times New Roman" panose="02020603050405020304" pitchFamily="18" charset="0"/>
                <a:ea typeface="Calibri" panose="020F0502020204030204" pitchFamily="34" charset="0"/>
              </a:rPr>
              <a:t>ἔκραζεν </a:t>
            </a:r>
            <a:r>
              <a:rPr lang="el-GR" dirty="0" smtClean="0">
                <a:latin typeface="Times New Roman" panose="02020603050405020304" pitchFamily="18" charset="0"/>
                <a:ea typeface="Calibri" panose="020F0502020204030204" pitchFamily="34" charset="0"/>
              </a:rPr>
              <a:t>λέγουσα</a:t>
            </a:r>
            <a:r>
              <a:rPr lang="en-IE" dirty="0" smtClean="0">
                <a:latin typeface="Times New Roman" panose="02020603050405020304" pitchFamily="18" charset="0"/>
                <a:ea typeface="Calibri" panose="020F0502020204030204" pitchFamily="34" charset="0"/>
              </a:rPr>
              <a:t> </a:t>
            </a:r>
            <a:r>
              <a:rPr lang="en-IE" dirty="0" smtClean="0">
                <a:latin typeface="Times New Roman" panose="02020603050405020304" pitchFamily="18" charset="0"/>
                <a:cs typeface="Times New Roman" panose="02020603050405020304" pitchFamily="18" charset="0"/>
              </a:rPr>
              <a:t>3 </a:t>
            </a:r>
            <a:r>
              <a:rPr lang="en-IE" dirty="0" smtClean="0">
                <a:latin typeface="Times New Roman" panose="02020603050405020304" pitchFamily="18" charset="0"/>
                <a:cs typeface="Times New Roman" panose="02020603050405020304" pitchFamily="18" charset="0"/>
              </a:rPr>
              <a:t>verbs).</a:t>
            </a:r>
          </a:p>
          <a:p>
            <a:pPr>
              <a:buFont typeface="Wingdings" panose="05000000000000000000" pitchFamily="2" charset="2"/>
              <a:buChar char="v"/>
            </a:pPr>
            <a:r>
              <a:rPr lang="en-IE" dirty="0" smtClean="0">
                <a:latin typeface="Times New Roman" panose="02020603050405020304" pitchFamily="18" charset="0"/>
                <a:cs typeface="Times New Roman" panose="02020603050405020304" pitchFamily="18" charset="0"/>
              </a:rPr>
              <a:t>She is proactive, she announces and denounces. She is not silent.</a:t>
            </a:r>
          </a:p>
          <a:p>
            <a:pPr>
              <a:buFont typeface="Wingdings" panose="05000000000000000000" pitchFamily="2" charset="2"/>
              <a:buChar char="v"/>
            </a:pPr>
            <a:r>
              <a:rPr lang="en-IE" dirty="0" smtClean="0">
                <a:latin typeface="Times New Roman" panose="02020603050405020304" pitchFamily="18" charset="0"/>
                <a:cs typeface="Times New Roman" panose="02020603050405020304" pitchFamily="18" charset="0"/>
              </a:rPr>
              <a:t>An imperative “h</a:t>
            </a:r>
            <a:r>
              <a:rPr lang="en-IE" dirty="0" smtClean="0">
                <a:latin typeface="Times New Roman" panose="02020603050405020304" pitchFamily="18" charset="0"/>
                <a:cs typeface="Times New Roman" panose="02020603050405020304" pitchFamily="18" charset="0"/>
              </a:rPr>
              <a:t>ave </a:t>
            </a:r>
            <a:r>
              <a:rPr lang="en-IE" dirty="0" smtClean="0">
                <a:latin typeface="Times New Roman" panose="02020603050405020304" pitchFamily="18" charset="0"/>
                <a:cs typeface="Times New Roman" panose="02020603050405020304" pitchFamily="18" charset="0"/>
              </a:rPr>
              <a:t>mercy on </a:t>
            </a:r>
            <a:r>
              <a:rPr lang="en-IE" dirty="0" smtClean="0">
                <a:latin typeface="Times New Roman" panose="02020603050405020304" pitchFamily="18" charset="0"/>
                <a:cs typeface="Times New Roman" panose="02020603050405020304" pitchFamily="18" charset="0"/>
              </a:rPr>
              <a:t>me”…her first plea is </a:t>
            </a:r>
            <a:r>
              <a:rPr lang="en-IE" dirty="0" smtClean="0">
                <a:latin typeface="Times New Roman" panose="02020603050405020304" pitchFamily="18" charset="0"/>
                <a:cs typeface="Times New Roman" panose="02020603050405020304" pitchFamily="18" charset="0"/>
              </a:rPr>
              <a:t>not a </a:t>
            </a:r>
            <a:r>
              <a:rPr lang="en-IE" dirty="0" smtClean="0">
                <a:latin typeface="Times New Roman" panose="02020603050405020304" pitchFamily="18" charset="0"/>
                <a:cs typeface="Times New Roman" panose="02020603050405020304" pitchFamily="18" charset="0"/>
              </a:rPr>
              <a:t>concrete </a:t>
            </a:r>
            <a:r>
              <a:rPr lang="en-IE" dirty="0" smtClean="0">
                <a:latin typeface="Times New Roman" panose="02020603050405020304" pitchFamily="18" charset="0"/>
                <a:cs typeface="Times New Roman" panose="02020603050405020304" pitchFamily="18" charset="0"/>
              </a:rPr>
              <a:t>action but something deeper, an attitude, a way of living</a:t>
            </a:r>
            <a:r>
              <a:rPr lang="en-IE"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v"/>
            </a:pPr>
            <a:r>
              <a:rPr lang="en-US" dirty="0">
                <a:latin typeface="Times New Roman" panose="02020603050405020304" pitchFamily="18" charset="0"/>
                <a:ea typeface="Calibri" panose="020F0502020204030204" pitchFamily="34" charset="0"/>
              </a:rPr>
              <a:t>Her </a:t>
            </a:r>
            <a:r>
              <a:rPr lang="en-US" dirty="0" smtClean="0">
                <a:latin typeface="Times New Roman" panose="02020603050405020304" pitchFamily="18" charset="0"/>
                <a:ea typeface="Calibri" panose="020F0502020204030204" pitchFamily="34" charset="0"/>
              </a:rPr>
              <a:t>second approach </a:t>
            </a:r>
            <a:r>
              <a:rPr lang="en-US" dirty="0">
                <a:latin typeface="Times New Roman" panose="02020603050405020304" pitchFamily="18" charset="0"/>
                <a:ea typeface="Calibri" panose="020F0502020204030204" pitchFamily="34" charset="0"/>
              </a:rPr>
              <a:t>in v.25= while she came, she prostrates and begins to speak directly to Jesus again =three other </a:t>
            </a:r>
            <a:r>
              <a:rPr lang="en-US" dirty="0" smtClean="0">
                <a:latin typeface="Times New Roman" panose="02020603050405020304" pitchFamily="18" charset="0"/>
                <a:ea typeface="Calibri" panose="020F0502020204030204" pitchFamily="34" charset="0"/>
              </a:rPr>
              <a:t>verbs  </a:t>
            </a:r>
            <a:r>
              <a:rPr lang="en-US" dirty="0">
                <a:latin typeface="Times New Roman" panose="02020603050405020304" pitchFamily="18" charset="0"/>
                <a:ea typeface="Calibri" panose="020F0502020204030204" pitchFamily="34" charset="0"/>
              </a:rPr>
              <a:t>(</a:t>
            </a:r>
            <a:r>
              <a:rPr lang="el-GR" dirty="0">
                <a:latin typeface="Times New Roman" panose="02020603050405020304" pitchFamily="18" charset="0"/>
                <a:ea typeface="Calibri" panose="020F0502020204030204" pitchFamily="34" charset="0"/>
              </a:rPr>
              <a:t>ἐλθοῦσα προσεκύνει αὐτῷ λέγουσα</a:t>
            </a:r>
            <a:r>
              <a:rPr lang="en-US" dirty="0">
                <a:latin typeface="Times New Roman" panose="02020603050405020304" pitchFamily="18" charset="0"/>
                <a:ea typeface="Calibri" panose="020F0502020204030204" pitchFamily="34" charset="0"/>
              </a:rPr>
              <a:t>·) </a:t>
            </a:r>
            <a:endParaRPr lang="en-IE"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IE" i="1" dirty="0" smtClean="0">
                <a:latin typeface="Times New Roman" panose="02020603050405020304" pitchFamily="18" charset="0"/>
                <a:cs typeface="Times New Roman" panose="02020603050405020304" pitchFamily="18" charset="0"/>
              </a:rPr>
              <a:t> </a:t>
            </a:r>
            <a:r>
              <a:rPr lang="en-IE" i="1" dirty="0">
                <a:latin typeface="Times New Roman" panose="02020603050405020304" pitchFamily="18" charset="0"/>
                <a:cs typeface="Times New Roman" panose="02020603050405020304" pitchFamily="18" charset="0"/>
              </a:rPr>
              <a:t>T</a:t>
            </a:r>
            <a:r>
              <a:rPr lang="en-IE" i="1" dirty="0" smtClean="0">
                <a:latin typeface="Times New Roman" panose="02020603050405020304" pitchFamily="18" charset="0"/>
                <a:cs typeface="Times New Roman" panose="02020603050405020304" pitchFamily="18" charset="0"/>
              </a:rPr>
              <a:t>he </a:t>
            </a:r>
            <a:r>
              <a:rPr lang="en-IE" i="1" dirty="0" smtClean="0">
                <a:latin typeface="Times New Roman" panose="02020603050405020304" pitchFamily="18" charset="0"/>
                <a:cs typeface="Times New Roman" panose="02020603050405020304" pitchFamily="18" charset="0"/>
              </a:rPr>
              <a:t>Woman</a:t>
            </a:r>
            <a:endParaRPr lang="en-IE"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5295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latin typeface="Times New Roman" panose="02020603050405020304" pitchFamily="18" charset="0"/>
                <a:cs typeface="Times New Roman" panose="02020603050405020304" pitchFamily="18" charset="0"/>
              </a:rPr>
              <a:t>She kneels </a:t>
            </a:r>
            <a:r>
              <a:rPr lang="en-IE" dirty="0" smtClean="0">
                <a:latin typeface="Times New Roman" panose="02020603050405020304" pitchFamily="18" charset="0"/>
                <a:cs typeface="Times New Roman" panose="02020603050405020304" pitchFamily="18" charset="0"/>
              </a:rPr>
              <a:t>(prostrates)before </a:t>
            </a:r>
            <a:r>
              <a:rPr lang="en-IE" dirty="0" smtClean="0">
                <a:latin typeface="Times New Roman" panose="02020603050405020304" pitchFamily="18" charset="0"/>
                <a:cs typeface="Times New Roman" panose="02020603050405020304" pitchFamily="18" charset="0"/>
              </a:rPr>
              <a:t>him as if worshipping God.</a:t>
            </a:r>
          </a:p>
          <a:p>
            <a:r>
              <a:rPr lang="en-IE" dirty="0" smtClean="0">
                <a:latin typeface="Times New Roman" panose="02020603050405020304" pitchFamily="18" charset="0"/>
                <a:cs typeface="Times New Roman" panose="02020603050405020304" pitchFamily="18" charset="0"/>
              </a:rPr>
              <a:t>Her words acknowledge Jesus again: </a:t>
            </a:r>
            <a:r>
              <a:rPr lang="en-US" dirty="0">
                <a:latin typeface="Times New Roman" panose="02020603050405020304" pitchFamily="18" charset="0"/>
                <a:ea typeface="Calibri" panose="020F0502020204030204" pitchFamily="34" charset="0"/>
              </a:rPr>
              <a:t>(</a:t>
            </a:r>
            <a:r>
              <a:rPr lang="el-GR" dirty="0">
                <a:latin typeface="Times New Roman" panose="02020603050405020304" pitchFamily="18" charset="0"/>
                <a:ea typeface="Calibri" panose="020F0502020204030204" pitchFamily="34" charset="0"/>
              </a:rPr>
              <a:t>Κύριε</a:t>
            </a:r>
            <a:r>
              <a:rPr lang="en-US" dirty="0">
                <a:latin typeface="Times New Roman" panose="02020603050405020304" pitchFamily="18" charset="0"/>
                <a:ea typeface="Calibri" panose="020F0502020204030204" pitchFamily="34" charset="0"/>
              </a:rPr>
              <a:t>, </a:t>
            </a:r>
            <a:r>
              <a:rPr lang="el-GR" dirty="0">
                <a:latin typeface="Times New Roman" panose="02020603050405020304" pitchFamily="18" charset="0"/>
                <a:ea typeface="Calibri" panose="020F0502020204030204" pitchFamily="34" charset="0"/>
              </a:rPr>
              <a:t>βοήθει μοι</a:t>
            </a:r>
            <a:r>
              <a:rPr lang="en-US" dirty="0">
                <a:latin typeface="Times New Roman" panose="02020603050405020304" pitchFamily="18" charset="0"/>
                <a:ea typeface="Calibri" panose="020F0502020204030204" pitchFamily="34" charset="0"/>
              </a:rPr>
              <a:t>)</a:t>
            </a:r>
            <a:r>
              <a:rPr lang="en-IE" dirty="0" smtClean="0">
                <a:latin typeface="Times New Roman" panose="02020603050405020304" pitchFamily="18" charset="0"/>
                <a:cs typeface="Times New Roman" panose="02020603050405020304" pitchFamily="18" charset="0"/>
              </a:rPr>
              <a:t> </a:t>
            </a:r>
            <a:r>
              <a:rPr lang="en-IE" dirty="0" smtClean="0">
                <a:latin typeface="Times New Roman" panose="02020603050405020304" pitchFamily="18" charset="0"/>
                <a:cs typeface="Times New Roman" panose="02020603050405020304" pitchFamily="18" charset="0"/>
              </a:rPr>
              <a:t>Help me!! She does not ask for healing….</a:t>
            </a:r>
          </a:p>
          <a:p>
            <a:r>
              <a:rPr lang="en-IE" dirty="0" smtClean="0">
                <a:latin typeface="Times New Roman" panose="02020603050405020304" pitchFamily="18" charset="0"/>
                <a:cs typeface="Times New Roman" panose="02020603050405020304" pitchFamily="18" charset="0"/>
              </a:rPr>
              <a:t>She is a collaborator in providing life…she asks for help.</a:t>
            </a:r>
          </a:p>
          <a:p>
            <a:r>
              <a:rPr lang="en-IE" dirty="0" smtClean="0">
                <a:latin typeface="Times New Roman" panose="02020603050405020304" pitchFamily="18" charset="0"/>
                <a:cs typeface="Times New Roman" panose="02020603050405020304" pitchFamily="18" charset="0"/>
              </a:rPr>
              <a:t>She always acknowledges Jesus </a:t>
            </a:r>
            <a:r>
              <a:rPr lang="el-GR" dirty="0" smtClean="0">
                <a:latin typeface="Times New Roman" panose="02020603050405020304" pitchFamily="18" charset="0"/>
                <a:ea typeface="Calibri" panose="020F0502020204030204" pitchFamily="34" charset="0"/>
                <a:cs typeface="Times New Roman" panose="02020603050405020304" pitchFamily="18" charset="0"/>
              </a:rPr>
              <a:t>Ναί</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l-GR" dirty="0">
                <a:latin typeface="Times New Roman" panose="02020603050405020304" pitchFamily="18" charset="0"/>
                <a:ea typeface="Calibri" panose="020F0502020204030204" pitchFamily="34" charset="0"/>
                <a:cs typeface="Times New Roman" panose="02020603050405020304" pitchFamily="18" charset="0"/>
              </a:rPr>
              <a:t>κύριε </a:t>
            </a:r>
            <a:r>
              <a:rPr lang="en-US" dirty="0">
                <a:latin typeface="Times New Roman" panose="02020603050405020304" pitchFamily="18" charset="0"/>
                <a:ea typeface="Calibri" panose="020F0502020204030204" pitchFamily="34" charset="0"/>
                <a:cs typeface="Times New Roman" panose="02020603050405020304" pitchFamily="18" charset="0"/>
              </a:rPr>
              <a:t>…(v.27)</a:t>
            </a:r>
            <a:endParaRPr lang="en-IE" sz="2000" dirty="0">
              <a:latin typeface="Times New Roman" panose="02020603050405020304" pitchFamily="18" charset="0"/>
              <a:ea typeface="Calibri" panose="020F0502020204030204" pitchFamily="34" charset="0"/>
              <a:cs typeface="Times New Roman" panose="02020603050405020304" pitchFamily="18" charset="0"/>
            </a:endParaRPr>
          </a:p>
          <a:p>
            <a:r>
              <a:rPr lang="en-IE" dirty="0" smtClean="0">
                <a:latin typeface="Times New Roman" panose="02020603050405020304" pitchFamily="18" charset="0"/>
                <a:cs typeface="Times New Roman" panose="02020603050405020304" pitchFamily="18" charset="0"/>
              </a:rPr>
              <a:t>Jesus acknowledges her faith v.28 ….she believes </a:t>
            </a:r>
          </a:p>
          <a:p>
            <a:endParaRPr lang="en-IE" dirty="0"/>
          </a:p>
        </p:txBody>
      </p:sp>
      <p:sp>
        <p:nvSpPr>
          <p:cNvPr id="3" name="Title 2"/>
          <p:cNvSpPr>
            <a:spLocks noGrp="1"/>
          </p:cNvSpPr>
          <p:nvPr>
            <p:ph type="title"/>
          </p:nvPr>
        </p:nvSpPr>
        <p:spPr/>
        <p:txBody>
          <a:bodyPr>
            <a:normAutofit/>
          </a:bodyPr>
          <a:lstStyle/>
          <a:p>
            <a:endParaRPr lang="en-IE" i="1" dirty="0"/>
          </a:p>
        </p:txBody>
      </p:sp>
    </p:spTree>
    <p:extLst>
      <p:ext uri="{BB962C8B-B14F-4D97-AF65-F5344CB8AC3E}">
        <p14:creationId xmlns:p14="http://schemas.microsoft.com/office/powerpoint/2010/main" val="3149840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lvl="0">
              <a:lnSpc>
                <a:spcPct val="115000"/>
              </a:lnSpc>
              <a:buFont typeface="Wingdings" panose="05000000000000000000" pitchFamily="2" charset="2"/>
              <a:buChar char="v"/>
            </a:pPr>
            <a:r>
              <a:rPr lang="en-US" dirty="0">
                <a:latin typeface="Times New Roman" panose="02020603050405020304" pitchFamily="18" charset="0"/>
                <a:ea typeface="Calibri" panose="020F0502020204030204" pitchFamily="34" charset="0"/>
                <a:cs typeface="Arial" panose="020B0604020202020204" pitchFamily="34" charset="0"/>
              </a:rPr>
              <a:t>They also move, while they were coming </a:t>
            </a:r>
            <a:r>
              <a:rPr lang="en-US" dirty="0" smtClean="0">
                <a:latin typeface="Times New Roman" panose="02020603050405020304" pitchFamily="18" charset="0"/>
                <a:ea typeface="Calibri" panose="020F0502020204030204" pitchFamily="34" charset="0"/>
                <a:cs typeface="Arial" panose="020B0604020202020204" pitchFamily="34" charset="0"/>
              </a:rPr>
              <a:t>towards </a:t>
            </a:r>
            <a:r>
              <a:rPr lang="en-US" dirty="0">
                <a:latin typeface="Times New Roman" panose="02020603050405020304" pitchFamily="18" charset="0"/>
                <a:ea typeface="Calibri" panose="020F0502020204030204" pitchFamily="34" charset="0"/>
                <a:cs typeface="Arial" panose="020B0604020202020204" pitchFamily="34" charset="0"/>
              </a:rPr>
              <a:t>Jesus </a:t>
            </a:r>
            <a:r>
              <a:rPr lang="en-US" dirty="0" smtClean="0">
                <a:latin typeface="Times New Roman" panose="02020603050405020304" pitchFamily="18" charset="0"/>
                <a:ea typeface="Calibri" panose="020F0502020204030204" pitchFamily="34" charset="0"/>
                <a:cs typeface="Arial" panose="020B0604020202020204" pitchFamily="34" charset="0"/>
              </a:rPr>
              <a:t>(they </a:t>
            </a:r>
            <a:r>
              <a:rPr lang="en-US" dirty="0">
                <a:latin typeface="Times New Roman" panose="02020603050405020304" pitchFamily="18" charset="0"/>
                <a:ea typeface="Calibri" panose="020F0502020204030204" pitchFamily="34" charset="0"/>
                <a:cs typeface="Arial" panose="020B0604020202020204" pitchFamily="34" charset="0"/>
              </a:rPr>
              <a:t>request saying (</a:t>
            </a:r>
            <a:r>
              <a:rPr lang="el-GR" dirty="0">
                <a:latin typeface="Times New Roman" panose="02020603050405020304" pitchFamily="18" charset="0"/>
                <a:ea typeface="Calibri" panose="020F0502020204030204" pitchFamily="34" charset="0"/>
                <a:cs typeface="Arial" panose="020B0604020202020204" pitchFamily="34" charset="0"/>
              </a:rPr>
              <a:t>ἠρώτων αὐτόν</a:t>
            </a:r>
            <a:r>
              <a:rPr lang="en-US" dirty="0">
                <a:latin typeface="Times New Roman" panose="02020603050405020304" pitchFamily="18" charset="0"/>
                <a:ea typeface="Calibri" panose="020F0502020204030204" pitchFamily="34" charset="0"/>
                <a:cs typeface="Arial" panose="020B0604020202020204" pitchFamily="34" charset="0"/>
              </a:rPr>
              <a:t>, </a:t>
            </a:r>
            <a:r>
              <a:rPr lang="el-GR" dirty="0">
                <a:latin typeface="Times New Roman" panose="02020603050405020304" pitchFamily="18" charset="0"/>
                <a:ea typeface="Calibri" panose="020F0502020204030204" pitchFamily="34" charset="0"/>
                <a:cs typeface="Arial" panose="020B0604020202020204" pitchFamily="34" charset="0"/>
              </a:rPr>
              <a:t>λέγοντες</a:t>
            </a:r>
            <a:r>
              <a:rPr lang="en-US" dirty="0">
                <a:latin typeface="Times New Roman" panose="02020603050405020304" pitchFamily="18" charset="0"/>
                <a:ea typeface="Calibri" panose="020F0502020204030204" pitchFamily="34" charset="0"/>
                <a:cs typeface="Arial" panose="020B0604020202020204" pitchFamily="34" charset="0"/>
              </a:rPr>
              <a:t>)= also three verbs!!. Their request is to get rid of her, not to grant her what she is asking for …there is </a:t>
            </a:r>
            <a:r>
              <a:rPr lang="en-US" dirty="0" smtClean="0">
                <a:latin typeface="Times New Roman" panose="02020603050405020304" pitchFamily="18" charset="0"/>
                <a:ea typeface="Calibri" panose="020F0502020204030204" pitchFamily="34" charset="0"/>
                <a:cs typeface="Arial" panose="020B0604020202020204" pitchFamily="34" charset="0"/>
              </a:rPr>
              <a:t>no sign </a:t>
            </a:r>
            <a:r>
              <a:rPr lang="en-US" dirty="0">
                <a:latin typeface="Times New Roman" panose="02020603050405020304" pitchFamily="18" charset="0"/>
                <a:ea typeface="Calibri" panose="020F0502020204030204" pitchFamily="34" charset="0"/>
                <a:cs typeface="Arial" panose="020B0604020202020204" pitchFamily="34" charset="0"/>
              </a:rPr>
              <a:t>of mercy</a:t>
            </a:r>
            <a:r>
              <a:rPr lang="en-US" dirty="0" smtClean="0">
                <a:latin typeface="Times New Roman" panose="02020603050405020304" pitchFamily="18" charset="0"/>
                <a:ea typeface="Calibri" panose="020F0502020204030204" pitchFamily="34" charset="0"/>
                <a:cs typeface="Arial" panose="020B0604020202020204" pitchFamily="34" charset="0"/>
              </a:rPr>
              <a:t>!</a:t>
            </a:r>
            <a:endParaRPr lang="en-IE" sz="2000" dirty="0">
              <a:latin typeface="Calibri" panose="020F0502020204030204" pitchFamily="34" charset="0"/>
              <a:ea typeface="Calibri" panose="020F0502020204030204" pitchFamily="34" charset="0"/>
              <a:cs typeface="Arial" panose="020B0604020202020204" pitchFamily="34" charset="0"/>
            </a:endParaRPr>
          </a:p>
          <a:p>
            <a:pPr lvl="0">
              <a:lnSpc>
                <a:spcPct val="115000"/>
              </a:lnSpc>
              <a:buFont typeface="Wingdings" panose="05000000000000000000" pitchFamily="2" charset="2"/>
              <a:buChar char="v"/>
            </a:pPr>
            <a:r>
              <a:rPr lang="en-US" dirty="0">
                <a:latin typeface="Times New Roman" panose="02020603050405020304" pitchFamily="18" charset="0"/>
                <a:ea typeface="Calibri" panose="020F0502020204030204" pitchFamily="34" charset="0"/>
                <a:cs typeface="Arial" panose="020B0604020202020204" pitchFamily="34" charset="0"/>
              </a:rPr>
              <a:t>They ask Jesus to send her away, they </a:t>
            </a:r>
            <a:r>
              <a:rPr lang="en-US" dirty="0" smtClean="0">
                <a:latin typeface="Times New Roman" panose="02020603050405020304" pitchFamily="18" charset="0"/>
                <a:ea typeface="Calibri" panose="020F0502020204030204" pitchFamily="34" charset="0"/>
                <a:cs typeface="Arial" panose="020B0604020202020204" pitchFamily="34" charset="0"/>
              </a:rPr>
              <a:t>do </a:t>
            </a:r>
            <a:r>
              <a:rPr lang="en-US" dirty="0">
                <a:latin typeface="Times New Roman" panose="02020603050405020304" pitchFamily="18" charset="0"/>
                <a:ea typeface="Calibri" panose="020F0502020204030204" pitchFamily="34" charset="0"/>
                <a:cs typeface="Arial" panose="020B0604020202020204" pitchFamily="34" charset="0"/>
              </a:rPr>
              <a:t>not want to be disturbed. </a:t>
            </a:r>
            <a:endParaRPr lang="en-IE" sz="20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0"/>
              </a:spcAft>
              <a:buFont typeface="Wingdings" panose="05000000000000000000" pitchFamily="2" charset="2"/>
              <a:buChar char="v"/>
            </a:pPr>
            <a:r>
              <a:rPr lang="en-US" dirty="0" smtClean="0">
                <a:latin typeface="Times New Roman" panose="02020603050405020304" pitchFamily="18" charset="0"/>
                <a:ea typeface="Calibri" panose="020F0502020204030204" pitchFamily="34" charset="0"/>
                <a:cs typeface="Arial" panose="020B0604020202020204" pitchFamily="34" charset="0"/>
              </a:rPr>
              <a:t>Where </a:t>
            </a:r>
            <a:r>
              <a:rPr lang="en-US" dirty="0">
                <a:latin typeface="Times New Roman" panose="02020603050405020304" pitchFamily="18" charset="0"/>
                <a:ea typeface="Calibri" panose="020F0502020204030204" pitchFamily="34" charset="0"/>
                <a:cs typeface="Arial" panose="020B0604020202020204" pitchFamily="34" charset="0"/>
              </a:rPr>
              <a:t>do we place ourselves in relation </a:t>
            </a:r>
            <a:r>
              <a:rPr lang="en-US" dirty="0" smtClean="0">
                <a:latin typeface="Times New Roman" panose="02020603050405020304" pitchFamily="18" charset="0"/>
                <a:ea typeface="Calibri" panose="020F0502020204030204" pitchFamily="34" charset="0"/>
                <a:cs typeface="Arial" panose="020B0604020202020204" pitchFamily="34" charset="0"/>
              </a:rPr>
              <a:t>to the cry </a:t>
            </a:r>
            <a:r>
              <a:rPr lang="en-US" dirty="0">
                <a:latin typeface="Times New Roman" panose="02020603050405020304" pitchFamily="18" charset="0"/>
                <a:ea typeface="Calibri" panose="020F0502020204030204" pitchFamily="34" charset="0"/>
                <a:cs typeface="Arial" panose="020B0604020202020204" pitchFamily="34" charset="0"/>
              </a:rPr>
              <a:t>for </a:t>
            </a:r>
            <a:r>
              <a:rPr lang="en-US" dirty="0" smtClean="0">
                <a:latin typeface="Times New Roman" panose="02020603050405020304" pitchFamily="18" charset="0"/>
                <a:ea typeface="Calibri" panose="020F0502020204030204" pitchFamily="34" charset="0"/>
                <a:cs typeface="Arial" panose="020B0604020202020204" pitchFamily="34" charset="0"/>
              </a:rPr>
              <a:t>mercy?</a:t>
            </a:r>
            <a:endParaRPr lang="en-IE" sz="2000" dirty="0">
              <a:latin typeface="Calibri" panose="020F0502020204030204" pitchFamily="34" charset="0"/>
              <a:ea typeface="Calibri" panose="020F0502020204030204" pitchFamily="34" charset="0"/>
              <a:cs typeface="Arial" panose="020B0604020202020204" pitchFamily="34" charset="0"/>
            </a:endParaRPr>
          </a:p>
          <a:p>
            <a:endParaRPr lang="en-IE" dirty="0"/>
          </a:p>
        </p:txBody>
      </p:sp>
      <p:sp>
        <p:nvSpPr>
          <p:cNvPr id="3" name="Title 2"/>
          <p:cNvSpPr>
            <a:spLocks noGrp="1"/>
          </p:cNvSpPr>
          <p:nvPr>
            <p:ph type="title"/>
          </p:nvPr>
        </p:nvSpPr>
        <p:spPr/>
        <p:txBody>
          <a:bodyPr/>
          <a:lstStyle/>
          <a:p>
            <a:r>
              <a:rPr lang="en-IE" dirty="0" smtClean="0">
                <a:latin typeface="Times New Roman" panose="02020603050405020304" pitchFamily="18" charset="0"/>
                <a:cs typeface="Times New Roman" panose="02020603050405020304" pitchFamily="18" charset="0"/>
              </a:rPr>
              <a:t>The Disciples</a:t>
            </a:r>
            <a:endParaRPr lang="en-I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6066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700633"/>
            <a:ext cx="7408333" cy="3450696"/>
          </a:xfrm>
        </p:spPr>
        <p:txBody>
          <a:bodyPr>
            <a:normAutofit/>
          </a:bodyPr>
          <a:lstStyle/>
          <a:p>
            <a:pPr algn="ctr"/>
            <a:endParaRPr lang="is-IS" sz="2800" dirty="0" smtClean="0">
              <a:latin typeface="Times New Roman" panose="02020603050405020304" pitchFamily="18" charset="0"/>
              <a:cs typeface="Times New Roman" panose="02020603050405020304" pitchFamily="18" charset="0"/>
            </a:endParaRPr>
          </a:p>
          <a:p>
            <a:pPr algn="ctr"/>
            <a:r>
              <a:rPr lang="is-IS" sz="2800" dirty="0" smtClean="0">
                <a:latin typeface="Times New Roman" panose="02020603050405020304" pitchFamily="18" charset="0"/>
                <a:cs typeface="Times New Roman" panose="02020603050405020304" pitchFamily="18" charset="0"/>
              </a:rPr>
              <a:t>Where do you situate yourself?</a:t>
            </a:r>
          </a:p>
          <a:p>
            <a:pPr algn="ctr"/>
            <a:r>
              <a:rPr lang="is-IS" sz="2800" dirty="0" smtClean="0">
                <a:latin typeface="Times New Roman" panose="02020603050405020304" pitchFamily="18" charset="0"/>
                <a:cs typeface="Times New Roman" panose="02020603050405020304" pitchFamily="18" charset="0"/>
              </a:rPr>
              <a:t>If you are Jesus who is the woman for you?</a:t>
            </a:r>
          </a:p>
          <a:p>
            <a:pPr algn="ctr"/>
            <a:r>
              <a:rPr lang="is-IS" sz="2800" dirty="0" smtClean="0">
                <a:latin typeface="Times New Roman" panose="02020603050405020304" pitchFamily="18" charset="0"/>
                <a:cs typeface="Times New Roman" panose="02020603050405020304" pitchFamily="18" charset="0"/>
              </a:rPr>
              <a:t>If you are the woman who is Jesus for you?</a:t>
            </a:r>
          </a:p>
          <a:p>
            <a:pPr algn="ctr"/>
            <a:r>
              <a:rPr lang="is-IS" sz="2800" dirty="0" smtClean="0">
                <a:latin typeface="Times New Roman" panose="02020603050405020304" pitchFamily="18" charset="0"/>
                <a:cs typeface="Times New Roman" panose="02020603050405020304" pitchFamily="18" charset="0"/>
              </a:rPr>
              <a:t>Or do you indentify with the disciples?</a:t>
            </a:r>
          </a:p>
        </p:txBody>
      </p:sp>
      <p:sp>
        <p:nvSpPr>
          <p:cNvPr id="3" name="Title 2"/>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Questions for reflection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3530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Autofit/>
          </a:bodyPr>
          <a:lstStyle/>
          <a:p>
            <a:r>
              <a:rPr lang="en-US" sz="2800" dirty="0" smtClean="0">
                <a:latin typeface="Times New Roman" panose="02020603050405020304" pitchFamily="18" charset="0"/>
                <a:cs typeface="Times New Roman" panose="02020603050405020304" pitchFamily="18" charset="0"/>
              </a:rPr>
              <a:t>Encounter between two cultures: it is important to look at the power relations in the text?</a:t>
            </a:r>
          </a:p>
          <a:p>
            <a:r>
              <a:rPr lang="en-IE" sz="2800" dirty="0" smtClean="0">
                <a:latin typeface="Times New Roman" panose="02020603050405020304" pitchFamily="18" charset="0"/>
                <a:cs typeface="Times New Roman" panose="02020603050405020304" pitchFamily="18" charset="0"/>
              </a:rPr>
              <a:t>The woman interacts with Jesus despite her ethnic, geographical or gender orientation.</a:t>
            </a:r>
          </a:p>
          <a:p>
            <a:r>
              <a:rPr lang="en-US" sz="2800" dirty="0">
                <a:latin typeface="Times New Roman" panose="02020603050405020304" pitchFamily="18" charset="0"/>
                <a:cs typeface="Times New Roman" panose="02020603050405020304" pitchFamily="18" charset="0"/>
              </a:rPr>
              <a:t>She engages </a:t>
            </a:r>
            <a:r>
              <a:rPr lang="en-US" sz="2800" dirty="0" smtClean="0">
                <a:latin typeface="Times New Roman" panose="02020603050405020304" pitchFamily="18" charset="0"/>
                <a:cs typeface="Times New Roman" panose="02020603050405020304" pitchFamily="18" charset="0"/>
              </a:rPr>
              <a:t>Jesus. Her insights demonstrate an active faith. </a:t>
            </a:r>
          </a:p>
          <a:p>
            <a:r>
              <a:rPr lang="en-IE" sz="2800" dirty="0" smtClean="0">
                <a:latin typeface="Times New Roman" panose="02020603050405020304" pitchFamily="18" charset="0"/>
                <a:cs typeface="Times New Roman" panose="02020603050405020304" pitchFamily="18" charset="0"/>
              </a:rPr>
              <a:t>Jesus </a:t>
            </a:r>
            <a:r>
              <a:rPr lang="en-IE" sz="2800" dirty="0">
                <a:latin typeface="Times New Roman" panose="02020603050405020304" pitchFamily="18" charset="0"/>
                <a:cs typeface="Times New Roman" panose="02020603050405020304" pitchFamily="18" charset="0"/>
              </a:rPr>
              <a:t>is confronted with his own </a:t>
            </a:r>
            <a:r>
              <a:rPr lang="en-IE" sz="2800" dirty="0" smtClean="0">
                <a:latin typeface="Times New Roman" panose="02020603050405020304" pitchFamily="18" charset="0"/>
                <a:cs typeface="Times New Roman" panose="02020603050405020304" pitchFamily="18" charset="0"/>
              </a:rPr>
              <a:t>ethnocentrism</a:t>
            </a:r>
            <a:r>
              <a:rPr lang="en-IE" sz="2800" dirty="0" smtClean="0"/>
              <a:t>.</a:t>
            </a:r>
          </a:p>
        </p:txBody>
      </p:sp>
      <p:sp>
        <p:nvSpPr>
          <p:cNvPr id="6" name="Title 5"/>
          <p:cNvSpPr>
            <a:spLocks noGrp="1"/>
          </p:cNvSpPr>
          <p:nvPr>
            <p:ph type="title"/>
          </p:nvPr>
        </p:nvSpPr>
        <p:spPr/>
        <p:txBody>
          <a:bodyPr>
            <a:normAutofit/>
          </a:bodyPr>
          <a:lstStyle/>
          <a:p>
            <a:r>
              <a:rPr lang="en-US" sz="3200" dirty="0" err="1" smtClean="0">
                <a:latin typeface="Times New Roman" panose="02020603050405020304" pitchFamily="18" charset="0"/>
                <a:cs typeface="Times New Roman" panose="02020603050405020304" pitchFamily="18" charset="0"/>
              </a:rPr>
              <a:t>L.Guadiola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Sánez</a:t>
            </a:r>
            <a:r>
              <a:rPr lang="en-US" sz="3200" dirty="0" smtClean="0">
                <a:latin typeface="Times New Roman" panose="02020603050405020304" pitchFamily="18" charset="0"/>
                <a:cs typeface="Times New Roman" panose="02020603050405020304" pitchFamily="18" charset="0"/>
              </a:rPr>
              <a:t> and E. Wainwright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5236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lvl="0" indent="0" algn="ctr">
              <a:buClr>
                <a:srgbClr val="31B6FD"/>
              </a:buClr>
              <a:buNone/>
            </a:pPr>
            <a:r>
              <a:rPr lang="en-US" sz="3700" dirty="0">
                <a:solidFill>
                  <a:srgbClr val="073E87"/>
                </a:solidFill>
                <a:latin typeface="Times New Roman" panose="02020603050405020304" pitchFamily="18" charset="0"/>
                <a:cs typeface="Times New Roman" panose="02020603050405020304" pitchFamily="18" charset="0"/>
              </a:rPr>
              <a:t>To look at the challenges of the work </a:t>
            </a:r>
            <a:r>
              <a:rPr lang="en-US" sz="3700" dirty="0" smtClean="0">
                <a:solidFill>
                  <a:srgbClr val="073E87"/>
                </a:solidFill>
                <a:latin typeface="Times New Roman" panose="02020603050405020304" pitchFamily="18" charset="0"/>
                <a:cs typeface="Times New Roman" panose="02020603050405020304" pitchFamily="18" charset="0"/>
              </a:rPr>
              <a:t>of justice </a:t>
            </a:r>
            <a:r>
              <a:rPr lang="en-US" sz="3700" dirty="0">
                <a:solidFill>
                  <a:srgbClr val="073E87"/>
                </a:solidFill>
                <a:latin typeface="Times New Roman" panose="02020603050405020304" pitchFamily="18" charset="0"/>
                <a:cs typeface="Times New Roman" panose="02020603050405020304" pitchFamily="18" charset="0"/>
              </a:rPr>
              <a:t>in responding to the “signs of the times” in relation to the “other” who is different to ourselves.</a:t>
            </a:r>
          </a:p>
          <a:p>
            <a:pPr marL="0" lvl="0" indent="0" algn="ctr">
              <a:buClr>
                <a:srgbClr val="31B6FD"/>
              </a:buClr>
              <a:buNone/>
            </a:pPr>
            <a:r>
              <a:rPr lang="en-US" sz="3700" dirty="0">
                <a:solidFill>
                  <a:srgbClr val="073E87"/>
                </a:solidFill>
                <a:latin typeface="Times New Roman" panose="02020603050405020304" pitchFamily="18" charset="0"/>
                <a:cs typeface="Times New Roman" panose="02020603050405020304" pitchFamily="18" charset="0"/>
              </a:rPr>
              <a:t>Using the methodology of SEE, JUDGE and </a:t>
            </a:r>
            <a:r>
              <a:rPr lang="en-US" sz="3700" dirty="0" smtClean="0">
                <a:solidFill>
                  <a:srgbClr val="073E87"/>
                </a:solidFill>
                <a:latin typeface="Times New Roman" panose="02020603050405020304" pitchFamily="18" charset="0"/>
                <a:cs typeface="Times New Roman" panose="02020603050405020304" pitchFamily="18" charset="0"/>
              </a:rPr>
              <a:t>ACT.</a:t>
            </a:r>
            <a:endParaRPr lang="en-US" sz="3700" dirty="0">
              <a:solidFill>
                <a:srgbClr val="073E87"/>
              </a:solidFill>
              <a:latin typeface="Times New Roman" panose="02020603050405020304" pitchFamily="18" charset="0"/>
              <a:cs typeface="Times New Roman" panose="02020603050405020304" pitchFamily="18" charset="0"/>
            </a:endParaRPr>
          </a:p>
          <a:p>
            <a:endParaRPr lang="en-IE" dirty="0"/>
          </a:p>
        </p:txBody>
      </p:sp>
      <p:sp>
        <p:nvSpPr>
          <p:cNvPr id="3" name="Title 2"/>
          <p:cNvSpPr>
            <a:spLocks noGrp="1"/>
          </p:cNvSpPr>
          <p:nvPr>
            <p:ph type="title"/>
          </p:nvPr>
        </p:nvSpPr>
        <p:spPr/>
        <p:txBody>
          <a:bodyPr/>
          <a:lstStyle/>
          <a:p>
            <a:r>
              <a:rPr lang="en-IE" dirty="0" smtClean="0">
                <a:latin typeface="Times New Roman" panose="02020603050405020304" pitchFamily="18" charset="0"/>
                <a:cs typeface="Times New Roman" panose="02020603050405020304" pitchFamily="18" charset="0"/>
              </a:rPr>
              <a:t>Aim of this Presentation</a:t>
            </a:r>
            <a:endParaRPr lang="en-I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2851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Font typeface="Wingdings" charset="2"/>
              <a:buChar char="v"/>
            </a:pPr>
            <a:r>
              <a:rPr lang="en-IE" dirty="0">
                <a:latin typeface="Times New Roman" panose="02020603050405020304" pitchFamily="18" charset="0"/>
                <a:cs typeface="Times New Roman" panose="02020603050405020304" pitchFamily="18" charset="0"/>
              </a:rPr>
              <a:t>The encounter with the woman was the catalyst that enabled </a:t>
            </a:r>
            <a:r>
              <a:rPr lang="en-IE" dirty="0" smtClean="0">
                <a:latin typeface="Times New Roman" panose="02020603050405020304" pitchFamily="18" charset="0"/>
                <a:cs typeface="Times New Roman" panose="02020603050405020304" pitchFamily="18" charset="0"/>
              </a:rPr>
              <a:t>Jesus </a:t>
            </a:r>
            <a:r>
              <a:rPr lang="en-IE" dirty="0">
                <a:latin typeface="Times New Roman" panose="02020603050405020304" pitchFamily="18" charset="0"/>
                <a:cs typeface="Times New Roman" panose="02020603050405020304" pitchFamily="18" charset="0"/>
              </a:rPr>
              <a:t>to see differently and move towards </a:t>
            </a:r>
            <a:r>
              <a:rPr lang="en-IE" dirty="0" smtClean="0">
                <a:latin typeface="Times New Roman" panose="02020603050405020304" pitchFamily="18" charset="0"/>
                <a:cs typeface="Times New Roman" panose="02020603050405020304" pitchFamily="18" charset="0"/>
              </a:rPr>
              <a:t>a more </a:t>
            </a:r>
            <a:r>
              <a:rPr lang="en-IE" dirty="0">
                <a:latin typeface="Times New Roman" panose="02020603050405020304" pitchFamily="18" charset="0"/>
                <a:cs typeface="Times New Roman" panose="02020603050405020304" pitchFamily="18" charset="0"/>
              </a:rPr>
              <a:t>inclusive </a:t>
            </a:r>
            <a:r>
              <a:rPr lang="en-IE" dirty="0" smtClean="0">
                <a:latin typeface="Times New Roman" panose="02020603050405020304" pitchFamily="18" charset="0"/>
                <a:cs typeface="Times New Roman" panose="02020603050405020304" pitchFamily="18" charset="0"/>
              </a:rPr>
              <a:t>practice. </a:t>
            </a:r>
            <a:endParaRPr lang="en-US" dirty="0">
              <a:latin typeface="Times New Roman" panose="02020603050405020304" pitchFamily="18" charset="0"/>
              <a:cs typeface="Times New Roman" panose="02020603050405020304" pitchFamily="18" charset="0"/>
            </a:endParaRPr>
          </a:p>
          <a:p>
            <a:pPr>
              <a:buFont typeface="Wingdings" charset="2"/>
              <a:buChar char="v"/>
            </a:pPr>
            <a:r>
              <a:rPr lang="en-US" dirty="0" smtClean="0">
                <a:latin typeface="Times New Roman" panose="02020603050405020304" pitchFamily="18" charset="0"/>
                <a:cs typeface="Times New Roman" panose="02020603050405020304" pitchFamily="18" charset="0"/>
              </a:rPr>
              <a:t>E. Wainwright </a:t>
            </a:r>
            <a:r>
              <a:rPr lang="en-US" dirty="0" smtClean="0">
                <a:latin typeface="Times New Roman" panose="02020603050405020304" pitchFamily="18" charset="0"/>
                <a:cs typeface="Times New Roman" panose="02020603050405020304" pitchFamily="18" charset="0"/>
              </a:rPr>
              <a:t> gives the woman </a:t>
            </a:r>
            <a:r>
              <a:rPr lang="en-US" dirty="0" smtClean="0">
                <a:latin typeface="Times New Roman" panose="02020603050405020304" pitchFamily="18" charset="0"/>
                <a:cs typeface="Times New Roman" panose="02020603050405020304" pitchFamily="18" charset="0"/>
              </a:rPr>
              <a:t>her name “</a:t>
            </a:r>
            <a:r>
              <a:rPr lang="en-US" dirty="0" err="1" smtClean="0">
                <a:latin typeface="Times New Roman" panose="02020603050405020304" pitchFamily="18" charset="0"/>
                <a:cs typeface="Times New Roman" panose="02020603050405020304" pitchFamily="18" charset="0"/>
              </a:rPr>
              <a:t>Justa</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had </a:t>
            </a:r>
            <a:r>
              <a:rPr lang="en-US" dirty="0">
                <a:latin typeface="Times New Roman" panose="02020603050405020304" pitchFamily="18" charset="0"/>
                <a:cs typeface="Times New Roman" panose="02020603050405020304" pitchFamily="18" charset="0"/>
              </a:rPr>
              <a:t>taught him; a recognition that linked her insight into wholeness with that of God whose way, whose dream, Jesus was to establish on earth</a:t>
            </a:r>
            <a:r>
              <a:rPr lang="en-US" dirty="0" smtClean="0">
                <a:latin typeface="Times New Roman" panose="02020603050405020304" pitchFamily="18" charset="0"/>
                <a:cs typeface="Times New Roman" panose="02020603050405020304" pitchFamily="18" charset="0"/>
              </a:rPr>
              <a:t>.” (Wainwright, 1995)</a:t>
            </a:r>
          </a:p>
          <a:p>
            <a:pPr>
              <a:buFont typeface="Wingdings" charset="2"/>
              <a:buChar char="v"/>
            </a:pPr>
            <a:r>
              <a:rPr lang="en-US" dirty="0" smtClean="0">
                <a:latin typeface="Times New Roman" panose="02020603050405020304" pitchFamily="18" charset="0"/>
                <a:cs typeface="Times New Roman" panose="02020603050405020304" pitchFamily="18" charset="0"/>
              </a:rPr>
              <a:t>The other who Jesus treated as dog is now giving him a lesson of human courage and love of life (</a:t>
            </a:r>
            <a:r>
              <a:rPr lang="en-US" dirty="0" err="1" smtClean="0">
                <a:latin typeface="Times New Roman" panose="02020603050405020304" pitchFamily="18" charset="0"/>
                <a:cs typeface="Times New Roman" panose="02020603050405020304" pitchFamily="18" charset="0"/>
              </a:rPr>
              <a:t>Guadiola</a:t>
            </a:r>
            <a:r>
              <a:rPr lang="en-US" dirty="0" smtClean="0">
                <a:latin typeface="Times New Roman" panose="02020603050405020304" pitchFamily="18" charset="0"/>
                <a:cs typeface="Times New Roman" panose="02020603050405020304" pitchFamily="18" charset="0"/>
              </a:rPr>
              <a:t> Sánez,2002)</a:t>
            </a: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A transformative encounter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6023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gn="ctr"/>
            <a:r>
              <a:rPr lang="en-US" sz="2800" dirty="0" smtClean="0">
                <a:latin typeface="Times New Roman" panose="02020603050405020304" pitchFamily="18" charset="0"/>
                <a:cs typeface="Times New Roman" panose="02020603050405020304" pitchFamily="18" charset="0"/>
              </a:rPr>
              <a:t>Matthew’s community was concerned about new groups coming into the area</a:t>
            </a:r>
            <a:r>
              <a:rPr lang="en-US" sz="2800" dirty="0" smtClean="0">
                <a:latin typeface="Times New Roman" panose="02020603050405020304" pitchFamily="18" charset="0"/>
                <a:cs typeface="Times New Roman" panose="02020603050405020304" pitchFamily="18" charset="0"/>
              </a:rPr>
              <a:t>.</a:t>
            </a:r>
          </a:p>
          <a:p>
            <a:pPr algn="ctr"/>
            <a:r>
              <a:rPr lang="en-US" sz="2800" dirty="0" err="1" smtClean="0">
                <a:latin typeface="Times New Roman" panose="02020603050405020304" pitchFamily="18" charset="0"/>
                <a:ea typeface="Calibri" panose="020F0502020204030204" pitchFamily="34" charset="0"/>
              </a:rPr>
              <a:t>Tyre</a:t>
            </a:r>
            <a:r>
              <a:rPr lang="en-US" sz="2800" dirty="0" smtClean="0">
                <a:latin typeface="Times New Roman" panose="02020603050405020304" pitchFamily="18" charset="0"/>
                <a:ea typeface="Calibri" panose="020F0502020204030204" pitchFamily="34" charset="0"/>
              </a:rPr>
              <a:t> and Sidon inhabited by </a:t>
            </a:r>
            <a:r>
              <a:rPr lang="en-US" sz="2800" dirty="0">
                <a:latin typeface="Times New Roman" panose="02020603050405020304" pitchFamily="18" charset="0"/>
                <a:ea typeface="Calibri" panose="020F0502020204030204" pitchFamily="34" charset="0"/>
              </a:rPr>
              <a:t>Canaanites from the 2</a:t>
            </a:r>
            <a:r>
              <a:rPr lang="en-US" sz="2800" baseline="30000" dirty="0">
                <a:latin typeface="Times New Roman" panose="02020603050405020304" pitchFamily="18" charset="0"/>
                <a:ea typeface="Calibri" panose="020F0502020204030204" pitchFamily="34" charset="0"/>
              </a:rPr>
              <a:t>nd</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millenium</a:t>
            </a:r>
            <a:r>
              <a:rPr lang="en-US" sz="2800" dirty="0">
                <a:latin typeface="Times New Roman" panose="02020603050405020304" pitchFamily="18" charset="0"/>
                <a:ea typeface="Calibri" panose="020F0502020204030204" pitchFamily="34" charset="0"/>
              </a:rPr>
              <a:t> BCE. </a:t>
            </a:r>
            <a:r>
              <a:rPr lang="en-US" sz="2800" dirty="0" smtClean="0">
                <a:latin typeface="Times New Roman" panose="02020603050405020304" pitchFamily="18" charset="0"/>
                <a:ea typeface="Calibri" panose="020F0502020204030204" pitchFamily="34" charset="0"/>
              </a:rPr>
              <a:t>Later </a:t>
            </a:r>
            <a:r>
              <a:rPr lang="en-US" sz="2800" dirty="0">
                <a:latin typeface="Times New Roman" panose="02020603050405020304" pitchFamily="18" charset="0"/>
                <a:ea typeface="Calibri" panose="020F0502020204030204" pitchFamily="34" charset="0"/>
              </a:rPr>
              <a:t>inhabited by “Phoenicians,” a name given by the Greeks, which Matthew appears </a:t>
            </a:r>
            <a:r>
              <a:rPr lang="en-US" sz="2800" dirty="0" smtClean="0">
                <a:latin typeface="Times New Roman" panose="02020603050405020304" pitchFamily="18" charset="0"/>
                <a:ea typeface="Calibri" panose="020F0502020204030204" pitchFamily="34" charset="0"/>
              </a:rPr>
              <a:t>not </a:t>
            </a:r>
            <a:r>
              <a:rPr lang="en-US" sz="2800" dirty="0">
                <a:latin typeface="Times New Roman" panose="02020603050405020304" pitchFamily="18" charset="0"/>
                <a:ea typeface="Calibri" panose="020F0502020204030204" pitchFamily="34" charset="0"/>
              </a:rPr>
              <a:t>to follow.</a:t>
            </a:r>
            <a:endParaRPr lang="en-US" sz="2800" dirty="0" smtClean="0">
              <a:latin typeface="Times New Roman" panose="02020603050405020304" pitchFamily="18" charset="0"/>
              <a:cs typeface="Times New Roman" panose="02020603050405020304" pitchFamily="18" charset="0"/>
            </a:endParaRPr>
          </a:p>
          <a:p>
            <a:pPr algn="ctr"/>
            <a:r>
              <a:rPr lang="en-US" sz="2800" dirty="0" smtClean="0">
                <a:latin typeface="Times New Roman" panose="02020603050405020304" pitchFamily="18" charset="0"/>
                <a:cs typeface="Times New Roman" panose="02020603050405020304" pitchFamily="18" charset="0"/>
              </a:rPr>
              <a:t>They saw themselves as the elected community</a:t>
            </a:r>
            <a:r>
              <a:rPr lang="is-IS" sz="2800" dirty="0" smtClean="0">
                <a:latin typeface="Times New Roman" panose="02020603050405020304" pitchFamily="18" charset="0"/>
                <a:cs typeface="Times New Roman" panose="02020603050405020304" pitchFamily="18" charset="0"/>
              </a:rPr>
              <a:t>…the chosen one</a:t>
            </a:r>
            <a:r>
              <a:rPr lang="is-IS" sz="2800" dirty="0" smtClean="0">
                <a:latin typeface="Times New Roman" panose="02020603050405020304" pitchFamily="18" charset="0"/>
                <a:cs typeface="Times New Roman" panose="02020603050405020304" pitchFamily="18" charset="0"/>
              </a:rPr>
              <a:t>..</a:t>
            </a:r>
          </a:p>
          <a:p>
            <a:pPr algn="ctr"/>
            <a:r>
              <a:rPr lang="is-IS" sz="2800" dirty="0" smtClean="0">
                <a:latin typeface="Times New Roman" panose="02020603050405020304" pitchFamily="18" charset="0"/>
                <a:cs typeface="Times New Roman" panose="02020603050405020304" pitchFamily="18" charset="0"/>
              </a:rPr>
              <a:t> Ireland,“</a:t>
            </a:r>
            <a:r>
              <a:rPr lang="is-IS" sz="2800" i="1" dirty="0" smtClean="0">
                <a:latin typeface="Times New Roman" panose="02020603050405020304" pitchFamily="18" charset="0"/>
                <a:cs typeface="Times New Roman" panose="02020603050405020304" pitchFamily="18" charset="0"/>
              </a:rPr>
              <a:t>land of Saints and Scholars</a:t>
            </a:r>
            <a:r>
              <a:rPr lang="is-IS" sz="2800" dirty="0" smtClean="0">
                <a:latin typeface="Times New Roman" panose="02020603050405020304" pitchFamily="18" charset="0"/>
                <a:cs typeface="Times New Roman" panose="02020603050405020304" pitchFamily="18" charset="0"/>
              </a:rPr>
              <a:t>“do see </a:t>
            </a:r>
            <a:r>
              <a:rPr lang="is-IS" sz="2800" dirty="0" smtClean="0">
                <a:latin typeface="Times New Roman" panose="02020603050405020304" pitchFamily="18" charset="0"/>
                <a:cs typeface="Times New Roman" panose="02020603050405020304" pitchFamily="18" charset="0"/>
              </a:rPr>
              <a:t>ourselves as the </a:t>
            </a:r>
            <a:r>
              <a:rPr lang="is-IS" sz="2800" i="1" dirty="0" smtClean="0">
                <a:latin typeface="Times New Roman" panose="02020603050405020304" pitchFamily="18" charset="0"/>
                <a:cs typeface="Times New Roman" panose="02020603050405020304" pitchFamily="18" charset="0"/>
              </a:rPr>
              <a:t>chosen ones“?</a:t>
            </a:r>
            <a:endParaRPr lang="en-US" sz="2800" i="1"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9604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The text forces us to reflect deeply in order to be able to </a:t>
            </a:r>
            <a:r>
              <a:rPr lang="en-US" dirty="0" smtClean="0">
                <a:latin typeface="Times New Roman" panose="02020603050405020304" pitchFamily="18" charset="0"/>
                <a:cs typeface="Times New Roman" panose="02020603050405020304" pitchFamily="18" charset="0"/>
              </a:rPr>
              <a:t>change our attitude towards the </a:t>
            </a:r>
            <a:r>
              <a:rPr lang="en-US" dirty="0" smtClean="0">
                <a:latin typeface="Times New Roman" panose="02020603050405020304" pitchFamily="18" charset="0"/>
                <a:cs typeface="Times New Roman" panose="02020603050405020304" pitchFamily="18" charset="0"/>
              </a:rPr>
              <a:t>culturally </a:t>
            </a:r>
            <a:r>
              <a:rPr lang="en-US" dirty="0" smtClean="0">
                <a:latin typeface="Times New Roman" panose="02020603050405020304" pitchFamily="18" charset="0"/>
                <a:cs typeface="Times New Roman" panose="02020603050405020304" pitchFamily="18" charset="0"/>
              </a:rPr>
              <a:t>other and </a:t>
            </a:r>
            <a:r>
              <a:rPr lang="en-US" dirty="0" smtClean="0">
                <a:latin typeface="Times New Roman" panose="02020603050405020304" pitchFamily="18" charset="0"/>
                <a:cs typeface="Times New Roman" panose="02020603050405020304" pitchFamily="18" charset="0"/>
              </a:rPr>
              <a:t>to </a:t>
            </a:r>
            <a:r>
              <a:rPr lang="en-US" dirty="0" smtClean="0">
                <a:latin typeface="Times New Roman" panose="02020603050405020304" pitchFamily="18" charset="0"/>
                <a:cs typeface="Times New Roman" panose="02020603050405020304" pitchFamily="18" charset="0"/>
              </a:rPr>
              <a:t>act differently.</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How committed are you to building an inclusive community, church and society in Ireland today?</a:t>
            </a:r>
          </a:p>
          <a:p>
            <a:r>
              <a:rPr lang="en-US" dirty="0" smtClean="0">
                <a:latin typeface="Times New Roman" panose="02020603050405020304" pitchFamily="18" charset="0"/>
                <a:cs typeface="Times New Roman" panose="02020603050405020304" pitchFamily="18" charset="0"/>
              </a:rPr>
              <a:t>How can we overcome our own cultural blind spots?</a:t>
            </a:r>
          </a:p>
          <a:p>
            <a:r>
              <a:rPr lang="en-US" dirty="0" smtClean="0">
                <a:latin typeface="Times New Roman" panose="02020603050405020304" pitchFamily="18" charset="0"/>
                <a:cs typeface="Times New Roman" panose="02020603050405020304" pitchFamily="18" charset="0"/>
              </a:rPr>
              <a:t>What steps do we need to take to bring about a more inclusive and egalitarian community, church and society?</a:t>
            </a:r>
          </a:p>
          <a:p>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Act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7474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Font typeface="Wingdings" charset="2"/>
              <a:buChar char="v"/>
            </a:pPr>
            <a:r>
              <a:rPr lang="en-US" dirty="0" smtClean="0">
                <a:latin typeface="Times New Roman" panose="02020603050405020304" pitchFamily="18" charset="0"/>
                <a:cs typeface="Times New Roman" panose="02020603050405020304" pitchFamily="18" charset="0"/>
              </a:rPr>
              <a:t>Baptism: love one another</a:t>
            </a:r>
            <a:r>
              <a:rPr lang="is-I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Our common humanity</a:t>
            </a:r>
            <a:r>
              <a:rPr lang="is-IS" dirty="0">
                <a:latin typeface="Times New Roman" panose="02020603050405020304" pitchFamily="18" charset="0"/>
                <a:cs typeface="Times New Roman" panose="02020603050405020304" pitchFamily="18" charset="0"/>
              </a:rPr>
              <a:t>….comes into being in the light of the </a:t>
            </a:r>
            <a:r>
              <a:rPr lang="is-IS" dirty="0" smtClean="0">
                <a:latin typeface="Times New Roman" panose="02020603050405020304" pitchFamily="18" charset="0"/>
                <a:cs typeface="Times New Roman" panose="02020603050405020304" pitchFamily="18" charset="0"/>
              </a:rPr>
              <a:t>other</a:t>
            </a:r>
            <a:r>
              <a:rPr lang="is-I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buFont typeface="Wingdings" charset="2"/>
              <a:buChar char="v"/>
            </a:pPr>
            <a:r>
              <a:rPr lang="en-IE" dirty="0" smtClean="0">
                <a:latin typeface="Times New Roman" panose="02020603050405020304" pitchFamily="18" charset="0"/>
                <a:cs typeface="Times New Roman" panose="02020603050405020304" pitchFamily="18" charset="0"/>
              </a:rPr>
              <a:t>Mercy needs to be embodied. We need to ACT.</a:t>
            </a:r>
            <a:endParaRPr lang="en-US" dirty="0" smtClean="0">
              <a:latin typeface="Times New Roman" panose="02020603050405020304" pitchFamily="18" charset="0"/>
              <a:cs typeface="Times New Roman" panose="02020603050405020304" pitchFamily="18" charset="0"/>
            </a:endParaRPr>
          </a:p>
          <a:p>
            <a:pPr>
              <a:buFont typeface="Wingdings" charset="2"/>
              <a:buChar char="v"/>
            </a:pPr>
            <a:r>
              <a:rPr lang="en-US" dirty="0" smtClean="0">
                <a:latin typeface="Times New Roman" panose="02020603050405020304" pitchFamily="18" charset="0"/>
                <a:cs typeface="Times New Roman" panose="02020603050405020304" pitchFamily="18" charset="0"/>
              </a:rPr>
              <a:t>The reality of today’s world urges us to take diversity seriously and to commit ourselves to a new openness to the “other”, to the “stranger”</a:t>
            </a:r>
            <a:r>
              <a:rPr lang="is-IS" dirty="0" smtClean="0">
                <a:latin typeface="Times New Roman" panose="02020603050405020304" pitchFamily="18" charset="0"/>
                <a:cs typeface="Times New Roman" panose="02020603050405020304" pitchFamily="18" charset="0"/>
              </a:rPr>
              <a:t>….</a:t>
            </a:r>
          </a:p>
          <a:p>
            <a:pPr>
              <a:buFont typeface="Wingdings" charset="2"/>
              <a:buChar char="v"/>
            </a:pPr>
            <a:r>
              <a:rPr lang="is-IS" dirty="0" smtClean="0">
                <a:latin typeface="Times New Roman" panose="02020603050405020304" pitchFamily="18" charset="0"/>
                <a:cs typeface="Times New Roman" panose="02020603050405020304" pitchFamily="18" charset="0"/>
              </a:rPr>
              <a:t>Conversion to intercultural life and mission demands that we befriend “difference” and be open to receive the gift that diversity brings into our lives.</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call beyond ethnocentrism</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5553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Encounter with the “other“ who is different can enable us to act differently</a:t>
            </a:r>
            <a:r>
              <a:rPr lang="en-US"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We talk about justice, equality and quality of life for people yet within the our congregations and the church we have much to achieve.</a:t>
            </a:r>
          </a:p>
          <a:p>
            <a:pPr>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As women, we are “the other” in our church we have to challenge these unjust structures if we want to model something different to society.</a:t>
            </a:r>
          </a:p>
          <a:p>
            <a:pPr>
              <a:buFont typeface="Wingdings" charset="2"/>
              <a:buChar char="ü"/>
            </a:pPr>
            <a:endParaRPr lang="en-IE" dirty="0">
              <a:latin typeface="Times New Roman" panose="02020603050405020304" pitchFamily="18" charset="0"/>
              <a:cs typeface="Times New Roman" panose="02020603050405020304" pitchFamily="18" charset="0"/>
            </a:endParaRPr>
          </a:p>
          <a:p>
            <a:pPr marL="0" indent="0">
              <a:buNone/>
            </a:pPr>
            <a:endParaRPr lang="en-IE"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n-US" dirty="0" smtClean="0"/>
          </a:p>
          <a:p>
            <a:pPr marL="0" indent="0">
              <a:buNone/>
            </a:pPr>
            <a:endParaRPr lang="en-US" dirty="0"/>
          </a:p>
        </p:txBody>
      </p:sp>
      <p:sp>
        <p:nvSpPr>
          <p:cNvPr id="2" name="Title 1"/>
          <p:cNvSpPr>
            <a:spLocks noGrp="1"/>
          </p:cNvSpPr>
          <p:nvPr>
            <p:ph type="title"/>
          </p:nvPr>
        </p:nvSpPr>
        <p:spPr/>
        <p:txBody>
          <a:bodyPr/>
          <a:lstStyle/>
          <a:p>
            <a:r>
              <a:rPr lang="en-US" sz="4000" dirty="0" smtClean="0">
                <a:latin typeface="Times New Roman" panose="02020603050405020304" pitchFamily="18" charset="0"/>
                <a:cs typeface="Times New Roman" panose="02020603050405020304" pitchFamily="18" charset="0"/>
              </a:rPr>
              <a:t>Challenges</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0995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2800" dirty="0" smtClean="0">
                <a:latin typeface="Times New Roman" panose="02020603050405020304" pitchFamily="18" charset="0"/>
                <a:cs typeface="Times New Roman" panose="02020603050405020304" pitchFamily="18" charset="0"/>
              </a:rPr>
              <a:t>We have to consciously work to deconstruct mechanism of exclusion and asymmetrical power relationships.</a:t>
            </a:r>
          </a:p>
          <a:p>
            <a:r>
              <a:rPr lang="en-IE" sz="2800" dirty="0" smtClean="0">
                <a:latin typeface="Times New Roman" panose="02020603050405020304" pitchFamily="18" charset="0"/>
                <a:cs typeface="Times New Roman" panose="02020603050405020304" pitchFamily="18" charset="0"/>
              </a:rPr>
              <a:t>We need to move from an ethnocentric vision to an intercultural vision and practice….</a:t>
            </a:r>
            <a:endParaRPr lang="en-IE" sz="28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endParaRPr lang="en-IE"/>
          </a:p>
        </p:txBody>
      </p:sp>
    </p:spTree>
    <p:extLst>
      <p:ext uri="{BB962C8B-B14F-4D97-AF65-F5344CB8AC3E}">
        <p14:creationId xmlns:p14="http://schemas.microsoft.com/office/powerpoint/2010/main" val="87004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p:cNvPicPr>
            <a:picLocks noGrp="1" noChangeAspect="1"/>
          </p:cNvPicPr>
          <p:nvPr>
            <p:ph idx="1"/>
          </p:nvPr>
        </p:nvPicPr>
        <p:blipFill>
          <a:blip r:embed="rId3"/>
          <a:srcRect t="8617" b="8617"/>
          <a:stretch>
            <a:fillRect/>
          </a:stretch>
        </p:blipFill>
        <p:spPr>
          <a:xfrm>
            <a:off x="813703" y="2386245"/>
            <a:ext cx="7862518" cy="3662249"/>
          </a:xfrm>
        </p:spPr>
      </p:pic>
      <p:sp>
        <p:nvSpPr>
          <p:cNvPr id="2" name="Title 1"/>
          <p:cNvSpPr>
            <a:spLocks noGrp="1"/>
          </p:cNvSpPr>
          <p:nvPr>
            <p:ph type="title"/>
          </p:nvPr>
        </p:nvSpPr>
        <p:spPr>
          <a:xfrm>
            <a:off x="457200" y="540718"/>
            <a:ext cx="8020410" cy="876920"/>
          </a:xfrm>
        </p:spPr>
        <p:txBody>
          <a:bodyPr>
            <a:normAutofit fontScale="90000"/>
          </a:bodyPr>
          <a:lstStyle/>
          <a:p>
            <a:r>
              <a:rPr lang="en-US" dirty="0" smtClean="0"/>
              <a:t>Context: Universality of the STGs not a them and us</a:t>
            </a:r>
            <a:endParaRPr lang="en-US" dirty="0"/>
          </a:p>
        </p:txBody>
      </p:sp>
    </p:spTree>
    <p:extLst>
      <p:ext uri="{BB962C8B-B14F-4D97-AF65-F5344CB8AC3E}">
        <p14:creationId xmlns:p14="http://schemas.microsoft.com/office/powerpoint/2010/main" val="24404796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buClr>
                <a:srgbClr val="31B6FD"/>
              </a:buClr>
              <a:buFont typeface="Wingdings" charset="2"/>
              <a:buChar char="ü"/>
            </a:pPr>
            <a:r>
              <a:rPr lang="en-IE" sz="2800" dirty="0" smtClean="0">
                <a:solidFill>
                  <a:srgbClr val="073E87"/>
                </a:solidFill>
                <a:latin typeface="Times New Roman" panose="02020603050405020304" pitchFamily="18" charset="0"/>
                <a:cs typeface="Times New Roman" panose="02020603050405020304" pitchFamily="18" charset="0"/>
              </a:rPr>
              <a:t>Diversity is our strength.</a:t>
            </a:r>
          </a:p>
          <a:p>
            <a:pPr lvl="0">
              <a:buClr>
                <a:srgbClr val="31B6FD"/>
              </a:buClr>
              <a:buFont typeface="Wingdings" charset="2"/>
              <a:buChar char="ü"/>
            </a:pPr>
            <a:r>
              <a:rPr lang="en-IE" sz="2800" dirty="0" smtClean="0">
                <a:solidFill>
                  <a:srgbClr val="073E87"/>
                </a:solidFill>
                <a:latin typeface="Times New Roman" panose="02020603050405020304" pitchFamily="18" charset="0"/>
                <a:cs typeface="Times New Roman" panose="02020603050405020304" pitchFamily="18" charset="0"/>
              </a:rPr>
              <a:t>We </a:t>
            </a:r>
            <a:r>
              <a:rPr lang="en-IE" sz="2800" dirty="0">
                <a:solidFill>
                  <a:srgbClr val="073E87"/>
                </a:solidFill>
                <a:latin typeface="Times New Roman" panose="02020603050405020304" pitchFamily="18" charset="0"/>
                <a:cs typeface="Times New Roman" panose="02020603050405020304" pitchFamily="18" charset="0"/>
              </a:rPr>
              <a:t>have </a:t>
            </a:r>
            <a:r>
              <a:rPr lang="en-IE" sz="2800" dirty="0" smtClean="0">
                <a:solidFill>
                  <a:srgbClr val="073E87"/>
                </a:solidFill>
                <a:latin typeface="Times New Roman" panose="02020603050405020304" pitchFamily="18" charset="0"/>
                <a:cs typeface="Times New Roman" panose="02020603050405020304" pitchFamily="18" charset="0"/>
              </a:rPr>
              <a:t>to </a:t>
            </a:r>
            <a:r>
              <a:rPr lang="en-IE" sz="2800" dirty="0">
                <a:solidFill>
                  <a:srgbClr val="073E87"/>
                </a:solidFill>
                <a:latin typeface="Times New Roman" panose="02020603050405020304" pitchFamily="18" charset="0"/>
                <a:cs typeface="Times New Roman" panose="02020603050405020304" pitchFamily="18" charset="0"/>
              </a:rPr>
              <a:t>change in the way we treat </a:t>
            </a:r>
            <a:r>
              <a:rPr lang="en-IE" sz="2800" dirty="0" smtClean="0">
                <a:solidFill>
                  <a:srgbClr val="073E87"/>
                </a:solidFill>
                <a:latin typeface="Times New Roman" panose="02020603050405020304" pitchFamily="18" charset="0"/>
                <a:cs typeface="Times New Roman" panose="02020603050405020304" pitchFamily="18" charset="0"/>
              </a:rPr>
              <a:t>“other” who is different…whether it is our earth, the poor, travellers, migrants </a:t>
            </a:r>
            <a:r>
              <a:rPr lang="en-IE" sz="2800" dirty="0">
                <a:solidFill>
                  <a:srgbClr val="073E87"/>
                </a:solidFill>
                <a:latin typeface="Times New Roman" panose="02020603050405020304" pitchFamily="18" charset="0"/>
                <a:cs typeface="Times New Roman" panose="02020603050405020304" pitchFamily="18" charset="0"/>
              </a:rPr>
              <a:t>and </a:t>
            </a:r>
            <a:r>
              <a:rPr lang="en-IE" sz="2800" dirty="0" smtClean="0">
                <a:solidFill>
                  <a:srgbClr val="073E87"/>
                </a:solidFill>
                <a:latin typeface="Times New Roman" panose="02020603050405020304" pitchFamily="18" charset="0"/>
                <a:cs typeface="Times New Roman" panose="02020603050405020304" pitchFamily="18" charset="0"/>
              </a:rPr>
              <a:t>refugees etc...</a:t>
            </a:r>
            <a:endParaRPr lang="en-IE" sz="2800" dirty="0">
              <a:solidFill>
                <a:srgbClr val="073E87"/>
              </a:solidFill>
              <a:latin typeface="Times New Roman" panose="02020603050405020304" pitchFamily="18" charset="0"/>
              <a:cs typeface="Times New Roman" panose="02020603050405020304" pitchFamily="18" charset="0"/>
            </a:endParaRPr>
          </a:p>
          <a:p>
            <a:pPr lvl="0">
              <a:buClr>
                <a:srgbClr val="31B6FD"/>
              </a:buClr>
              <a:buFont typeface="Wingdings" charset="2"/>
              <a:buChar char="ü"/>
            </a:pPr>
            <a:r>
              <a:rPr lang="en-IE" sz="2800" dirty="0" smtClean="0">
                <a:solidFill>
                  <a:srgbClr val="073E87"/>
                </a:solidFill>
                <a:latin typeface="Times New Roman" panose="02020603050405020304" pitchFamily="18" charset="0"/>
                <a:cs typeface="Times New Roman" panose="02020603050405020304" pitchFamily="18" charset="0"/>
              </a:rPr>
              <a:t> We need to promote inclusivity..</a:t>
            </a:r>
          </a:p>
          <a:p>
            <a:pPr lvl="0">
              <a:buClr>
                <a:srgbClr val="31B6FD"/>
              </a:buClr>
              <a:buFont typeface="Wingdings" charset="2"/>
              <a:buChar char="ü"/>
            </a:pPr>
            <a:r>
              <a:rPr lang="en-IE" sz="2800" dirty="0">
                <a:solidFill>
                  <a:srgbClr val="073E87"/>
                </a:solidFill>
                <a:latin typeface="Times New Roman" panose="02020603050405020304" pitchFamily="18" charset="0"/>
                <a:cs typeface="Times New Roman" panose="02020603050405020304" pitchFamily="18" charset="0"/>
              </a:rPr>
              <a:t> </a:t>
            </a:r>
            <a:r>
              <a:rPr lang="en-IE" sz="2800" dirty="0" smtClean="0">
                <a:solidFill>
                  <a:srgbClr val="073E87"/>
                </a:solidFill>
                <a:latin typeface="Times New Roman" panose="02020603050405020304" pitchFamily="18" charset="0"/>
                <a:cs typeface="Times New Roman" panose="02020603050405020304" pitchFamily="18" charset="0"/>
              </a:rPr>
              <a:t>We need to care for our </a:t>
            </a:r>
            <a:r>
              <a:rPr lang="en-IE" sz="2800" dirty="0">
                <a:solidFill>
                  <a:srgbClr val="073E87"/>
                </a:solidFill>
                <a:latin typeface="Times New Roman" panose="02020603050405020304" pitchFamily="18" charset="0"/>
                <a:cs typeface="Times New Roman" panose="02020603050405020304" pitchFamily="18" charset="0"/>
              </a:rPr>
              <a:t>common </a:t>
            </a:r>
            <a:r>
              <a:rPr lang="en-IE" sz="2800" dirty="0" smtClean="0">
                <a:solidFill>
                  <a:srgbClr val="073E87"/>
                </a:solidFill>
                <a:latin typeface="Times New Roman" panose="02020603050405020304" pitchFamily="18" charset="0"/>
                <a:cs typeface="Times New Roman" panose="02020603050405020304" pitchFamily="18" charset="0"/>
              </a:rPr>
              <a:t>home.</a:t>
            </a:r>
          </a:p>
          <a:p>
            <a:pPr lvl="0">
              <a:buClr>
                <a:srgbClr val="31B6FD"/>
              </a:buClr>
              <a:buFont typeface="Wingdings" charset="2"/>
              <a:buChar char="ü"/>
            </a:pPr>
            <a:r>
              <a:rPr lang="en-IE" sz="2800" dirty="0">
                <a:solidFill>
                  <a:srgbClr val="073E87"/>
                </a:solidFill>
                <a:latin typeface="Times New Roman" panose="02020603050405020304" pitchFamily="18" charset="0"/>
                <a:cs typeface="Times New Roman" panose="02020603050405020304" pitchFamily="18" charset="0"/>
              </a:rPr>
              <a:t> </a:t>
            </a:r>
            <a:r>
              <a:rPr lang="en-IE" sz="2800" dirty="0" smtClean="0">
                <a:solidFill>
                  <a:srgbClr val="073E87"/>
                </a:solidFill>
                <a:latin typeface="Times New Roman" panose="02020603050405020304" pitchFamily="18" charset="0"/>
                <a:cs typeface="Times New Roman" panose="02020603050405020304" pitchFamily="18" charset="0"/>
              </a:rPr>
              <a:t>We need to promote interreligious dialogue and continue to work for a more justice, inclusive and equal society.</a:t>
            </a:r>
            <a:endParaRPr lang="en-IE" sz="2800" dirty="0">
              <a:solidFill>
                <a:srgbClr val="073E87"/>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IE" dirty="0" smtClean="0"/>
              <a:t>Remember</a:t>
            </a:r>
            <a:endParaRPr lang="en-IE" dirty="0"/>
          </a:p>
        </p:txBody>
      </p:sp>
    </p:spTree>
    <p:extLst>
      <p:ext uri="{BB962C8B-B14F-4D97-AF65-F5344CB8AC3E}">
        <p14:creationId xmlns:p14="http://schemas.microsoft.com/office/powerpoint/2010/main" val="33243743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Clr>
                <a:srgbClr val="31B6FD"/>
              </a:buClr>
              <a:buFont typeface="Wingdings" charset="2"/>
              <a:buChar char="ü"/>
            </a:pPr>
            <a:r>
              <a:rPr lang="en-IE" sz="2800" dirty="0">
                <a:solidFill>
                  <a:srgbClr val="073E87"/>
                </a:solidFill>
                <a:latin typeface="Times New Roman" panose="02020603050405020304" pitchFamily="18" charset="0"/>
                <a:cs typeface="Times New Roman" panose="02020603050405020304" pitchFamily="18" charset="0"/>
              </a:rPr>
              <a:t>The divine is manifested </a:t>
            </a:r>
            <a:r>
              <a:rPr lang="en-IE" sz="2800" dirty="0" smtClean="0">
                <a:solidFill>
                  <a:srgbClr val="073E87"/>
                </a:solidFill>
                <a:latin typeface="Times New Roman" panose="02020603050405020304" pitchFamily="18" charset="0"/>
                <a:cs typeface="Times New Roman" panose="02020603050405020304" pitchFamily="18" charset="0"/>
              </a:rPr>
              <a:t>through </a:t>
            </a:r>
            <a:r>
              <a:rPr lang="en-IE" sz="2800" dirty="0">
                <a:solidFill>
                  <a:srgbClr val="073E87"/>
                </a:solidFill>
                <a:latin typeface="Times New Roman" panose="02020603050405020304" pitchFamily="18" charset="0"/>
                <a:cs typeface="Times New Roman" panose="02020603050405020304" pitchFamily="18" charset="0"/>
              </a:rPr>
              <a:t>our actions</a:t>
            </a:r>
            <a:r>
              <a:rPr lang="en-IE" sz="2800" dirty="0" smtClean="0">
                <a:solidFill>
                  <a:srgbClr val="073E87"/>
                </a:solidFill>
                <a:latin typeface="Times New Roman" panose="02020603050405020304" pitchFamily="18" charset="0"/>
                <a:cs typeface="Times New Roman" panose="02020603050405020304" pitchFamily="18" charset="0"/>
              </a:rPr>
              <a:t>.</a:t>
            </a:r>
          </a:p>
          <a:p>
            <a:pPr lvl="0">
              <a:buClr>
                <a:srgbClr val="31B6FD"/>
              </a:buClr>
              <a:buFont typeface="Wingdings" charset="2"/>
              <a:buChar char="ü"/>
            </a:pPr>
            <a:r>
              <a:rPr lang="en-IE" sz="2800" dirty="0" smtClean="0">
                <a:solidFill>
                  <a:srgbClr val="073E87"/>
                </a:solidFill>
                <a:latin typeface="Times New Roman" panose="02020603050405020304" pitchFamily="18" charset="0"/>
                <a:cs typeface="Times New Roman" panose="02020603050405020304" pitchFamily="18" charset="0"/>
              </a:rPr>
              <a:t>We can all take one </a:t>
            </a:r>
            <a:r>
              <a:rPr lang="en-IE" sz="2800" smtClean="0">
                <a:solidFill>
                  <a:srgbClr val="073E87"/>
                </a:solidFill>
                <a:latin typeface="Times New Roman" panose="02020603050405020304" pitchFamily="18" charset="0"/>
                <a:cs typeface="Times New Roman" panose="02020603050405020304" pitchFamily="18" charset="0"/>
              </a:rPr>
              <a:t>small step.</a:t>
            </a:r>
            <a:endParaRPr lang="en-IE" sz="2800" dirty="0" smtClean="0">
              <a:solidFill>
                <a:srgbClr val="073E87"/>
              </a:solidFill>
              <a:latin typeface="Times New Roman" panose="02020603050405020304" pitchFamily="18" charset="0"/>
              <a:cs typeface="Times New Roman" panose="02020603050405020304" pitchFamily="18" charset="0"/>
            </a:endParaRPr>
          </a:p>
          <a:p>
            <a:pPr lvl="0">
              <a:buClr>
                <a:srgbClr val="31B6FD"/>
              </a:buClr>
              <a:buFont typeface="Wingdings" charset="2"/>
              <a:buChar char="ü"/>
            </a:pPr>
            <a:r>
              <a:rPr lang="en-IE" sz="2800" dirty="0" smtClean="0">
                <a:solidFill>
                  <a:srgbClr val="073E87"/>
                </a:solidFill>
                <a:latin typeface="Times New Roman" panose="02020603050405020304" pitchFamily="18" charset="0"/>
                <a:cs typeface="Times New Roman" panose="02020603050405020304" pitchFamily="18" charset="0"/>
              </a:rPr>
              <a:t>As St Paul reminds us in Galatians 3:28 “There is neither Jew nor Greek, slave or free, male or female, for we are all one in Christ Jesus.</a:t>
            </a:r>
          </a:p>
          <a:p>
            <a:pPr lvl="0">
              <a:buClr>
                <a:srgbClr val="31B6FD"/>
              </a:buClr>
              <a:buFont typeface="Wingdings" charset="2"/>
              <a:buChar char="ü"/>
            </a:pPr>
            <a:r>
              <a:rPr lang="en-IE" sz="2800" dirty="0" smtClean="0">
                <a:solidFill>
                  <a:srgbClr val="073E87"/>
                </a:solidFill>
                <a:latin typeface="Times New Roman" panose="02020603050405020304" pitchFamily="18" charset="0"/>
                <a:cs typeface="Times New Roman" panose="02020603050405020304" pitchFamily="18" charset="0"/>
              </a:rPr>
              <a:t>Thank You.</a:t>
            </a:r>
          </a:p>
          <a:p>
            <a:pPr lvl="0">
              <a:buClr>
                <a:srgbClr val="31B6FD"/>
              </a:buClr>
              <a:buFont typeface="Wingdings" charset="2"/>
              <a:buChar char="ü"/>
            </a:pPr>
            <a:endParaRPr lang="en-IE" sz="2800" dirty="0">
              <a:solidFill>
                <a:srgbClr val="073E87"/>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IE" dirty="0" smtClean="0"/>
              <a:t>Finally</a:t>
            </a:r>
            <a:endParaRPr lang="en-IE" dirty="0"/>
          </a:p>
        </p:txBody>
      </p:sp>
    </p:spTree>
    <p:extLst>
      <p:ext uri="{BB962C8B-B14F-4D97-AF65-F5344CB8AC3E}">
        <p14:creationId xmlns:p14="http://schemas.microsoft.com/office/powerpoint/2010/main" val="876510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Mercy and Justice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p:txBody>
          <a:bodyPr>
            <a:normAutofit fontScale="92500" lnSpcReduction="20000"/>
          </a:bodyPr>
          <a:lstStyle/>
          <a:p>
            <a:pPr marL="0" indent="0" algn="ctr">
              <a:buNone/>
            </a:pPr>
            <a:r>
              <a:rPr lang="en-US" sz="3200" dirty="0" smtClean="0">
                <a:latin typeface="Times New Roman" panose="02020603050405020304" pitchFamily="18" charset="0"/>
                <a:cs typeface="Times New Roman" panose="02020603050405020304" pitchFamily="18" charset="0"/>
              </a:rPr>
              <a:t>Year of Mercy 2016</a:t>
            </a:r>
          </a:p>
          <a:p>
            <a:pPr marL="0" indent="0" algn="ctr">
              <a:buNone/>
            </a:pPr>
            <a:endParaRPr lang="en-US" sz="3200" dirty="0">
              <a:latin typeface="Times New Roman" panose="02020603050405020304" pitchFamily="18" charset="0"/>
              <a:cs typeface="Times New Roman" panose="02020603050405020304" pitchFamily="18" charset="0"/>
            </a:endParaRPr>
          </a:p>
          <a:p>
            <a:pPr marL="0" indent="0" algn="ctr">
              <a:buNone/>
            </a:pPr>
            <a:r>
              <a:rPr lang="is-IS" sz="3200" dirty="0" smtClean="0">
                <a:latin typeface="Times New Roman" panose="02020603050405020304" pitchFamily="18" charset="0"/>
                <a:cs typeface="Times New Roman" panose="02020603050405020304" pitchFamily="18" charset="0"/>
              </a:rPr>
              <a:t>Mercy-ing....action verb</a:t>
            </a:r>
          </a:p>
          <a:p>
            <a:pPr marL="0" indent="0" algn="ctr">
              <a:buNone/>
            </a:pPr>
            <a:endParaRPr lang="is-IS" sz="3200" dirty="0" smtClean="0">
              <a:latin typeface="Times New Roman" panose="02020603050405020304" pitchFamily="18" charset="0"/>
              <a:cs typeface="Times New Roman" panose="02020603050405020304" pitchFamily="18" charset="0"/>
            </a:endParaRPr>
          </a:p>
          <a:p>
            <a:pPr marL="0" indent="0" algn="ctr">
              <a:buNone/>
            </a:pPr>
            <a:r>
              <a:rPr lang="is-IS" sz="3200" dirty="0" smtClean="0">
                <a:latin typeface="Times New Roman" panose="02020603050405020304" pitchFamily="18" charset="0"/>
                <a:cs typeface="Times New Roman" panose="02020603050405020304" pitchFamily="18" charset="0"/>
              </a:rPr>
              <a:t>Challenge: Mercy and Justice in an interconnected world.</a:t>
            </a:r>
          </a:p>
          <a:p>
            <a:pPr marL="0" indent="0" algn="r">
              <a:buNone/>
            </a:pPr>
            <a:endParaRPr lang="en-US" sz="3200" dirty="0" smtClean="0">
              <a:latin typeface="Times New Roman" panose="02020603050405020304" pitchFamily="18" charset="0"/>
              <a:cs typeface="Times New Roman" panose="02020603050405020304" pitchFamily="18" charset="0"/>
            </a:endParaRPr>
          </a:p>
          <a:p>
            <a:endParaRPr lang="en-US" dirty="0"/>
          </a:p>
        </p:txBody>
      </p:sp>
      <p:sp>
        <p:nvSpPr>
          <p:cNvPr id="6" name="Content Placeholder 5"/>
          <p:cNvSpPr>
            <a:spLocks noGrp="1"/>
          </p:cNvSpPr>
          <p:nvPr>
            <p:ph sz="quarter" idx="14"/>
          </p:nvPr>
        </p:nvSpPr>
        <p:spPr/>
        <p:txBody>
          <a:bodyPr>
            <a:normAutofit/>
          </a:bodyPr>
          <a:lstStyle/>
          <a:p>
            <a:endParaRPr lang="en-US"/>
          </a:p>
        </p:txBody>
      </p:sp>
      <p:pic>
        <p:nvPicPr>
          <p:cNvPr id="4" name="Picture 3"/>
          <p:cNvPicPr>
            <a:picLocks noChangeAspect="1"/>
          </p:cNvPicPr>
          <p:nvPr/>
        </p:nvPicPr>
        <p:blipFill>
          <a:blip r:embed="rId2"/>
          <a:stretch>
            <a:fillRect/>
          </a:stretch>
        </p:blipFill>
        <p:spPr>
          <a:xfrm>
            <a:off x="4727597" y="2679191"/>
            <a:ext cx="3739747" cy="3480793"/>
          </a:xfrm>
          <a:prstGeom prst="rect">
            <a:avLst/>
          </a:prstGeom>
        </p:spPr>
      </p:pic>
    </p:spTree>
    <p:extLst>
      <p:ext uri="{BB962C8B-B14F-4D97-AF65-F5344CB8AC3E}">
        <p14:creationId xmlns:p14="http://schemas.microsoft.com/office/powerpoint/2010/main" val="1698060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charset="2"/>
              <a:buChar char="v"/>
            </a:pPr>
            <a:r>
              <a:rPr lang="en-US" dirty="0" smtClean="0">
                <a:latin typeface="Times New Roman" panose="02020603050405020304" pitchFamily="18" charset="0"/>
                <a:cs typeface="Times New Roman" panose="02020603050405020304" pitchFamily="18" charset="0"/>
              </a:rPr>
              <a:t>In last 20 years Ireland has changed dramatically.</a:t>
            </a:r>
          </a:p>
          <a:p>
            <a:pPr>
              <a:buFont typeface="Wingdings" charset="2"/>
              <a:buChar char="v"/>
            </a:pPr>
            <a:r>
              <a:rPr lang="en-US" dirty="0" smtClean="0">
                <a:latin typeface="Times New Roman" panose="02020603050405020304" pitchFamily="18" charset="0"/>
                <a:cs typeface="Times New Roman" panose="02020603050405020304" pitchFamily="18" charset="0"/>
              </a:rPr>
              <a:t>In 2011 Census Non-Irish nationals were up by 143%.</a:t>
            </a:r>
          </a:p>
          <a:p>
            <a:pPr>
              <a:buFont typeface="Wingdings" charset="2"/>
              <a:buChar char="v"/>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544,357 </a:t>
            </a:r>
            <a:r>
              <a:rPr lang="en-US" dirty="0" smtClean="0">
                <a:latin typeface="Times New Roman" panose="02020603050405020304" pitchFamily="18" charset="0"/>
                <a:cs typeface="Times New Roman" panose="02020603050405020304" pitchFamily="18" charset="0"/>
              </a:rPr>
              <a:t>living </a:t>
            </a:r>
            <a:r>
              <a:rPr lang="en-US" dirty="0">
                <a:latin typeface="Times New Roman" panose="02020603050405020304" pitchFamily="18" charset="0"/>
                <a:cs typeface="Times New Roman" panose="02020603050405020304" pitchFamily="18" charset="0"/>
              </a:rPr>
              <a:t>in </a:t>
            </a:r>
            <a:r>
              <a:rPr lang="en-US" dirty="0" smtClean="0">
                <a:latin typeface="Times New Roman" panose="02020603050405020304" pitchFamily="18" charset="0"/>
                <a:cs typeface="Times New Roman" panose="02020603050405020304" pitchFamily="18" charset="0"/>
              </a:rPr>
              <a:t>Ireland representing </a:t>
            </a:r>
            <a:r>
              <a:rPr lang="en-US" dirty="0">
                <a:latin typeface="Times New Roman" panose="02020603050405020304" pitchFamily="18" charset="0"/>
                <a:cs typeface="Times New Roman" panose="02020603050405020304" pitchFamily="18" charset="0"/>
              </a:rPr>
              <a:t>199 different nations. </a:t>
            </a:r>
            <a:endParaRPr lang="en-US" dirty="0" smtClean="0">
              <a:latin typeface="Times New Roman" panose="02020603050405020304" pitchFamily="18" charset="0"/>
              <a:cs typeface="Times New Roman" panose="02020603050405020304" pitchFamily="18" charset="0"/>
            </a:endParaRPr>
          </a:p>
          <a:p>
            <a:pPr>
              <a:buFont typeface="Wingdings" charset="2"/>
              <a:buChar char="v"/>
            </a:pPr>
            <a:r>
              <a:rPr lang="en-US" dirty="0" smtClean="0">
                <a:latin typeface="Times New Roman" panose="02020603050405020304" pitchFamily="18" charset="0"/>
                <a:cs typeface="Times New Roman" panose="02020603050405020304" pitchFamily="18" charset="0"/>
              </a:rPr>
              <a:t>Remarkable diversity noted in the </a:t>
            </a:r>
            <a:r>
              <a:rPr lang="en-US" dirty="0">
                <a:latin typeface="Times New Roman" panose="02020603050405020304" pitchFamily="18" charset="0"/>
                <a:cs typeface="Times New Roman" panose="02020603050405020304" pitchFamily="18" charset="0"/>
              </a:rPr>
              <a:t>range of nations identified in Census </a:t>
            </a:r>
            <a:r>
              <a:rPr lang="en-US" dirty="0" smtClean="0">
                <a:latin typeface="Times New Roman" panose="02020603050405020304" pitchFamily="18" charset="0"/>
                <a:cs typeface="Times New Roman" panose="02020603050405020304" pitchFamily="18" charset="0"/>
              </a:rPr>
              <a:t>2011. </a:t>
            </a:r>
          </a:p>
          <a:p>
            <a:pPr>
              <a:buFont typeface="Wingdings" charset="2"/>
              <a:buChar char="v"/>
            </a:pPr>
            <a:r>
              <a:rPr lang="en-US" dirty="0" smtClean="0">
                <a:latin typeface="Times New Roman" panose="02020603050405020304" pitchFamily="18" charset="0"/>
                <a:cs typeface="Times New Roman" panose="02020603050405020304" pitchFamily="18" charset="0"/>
              </a:rPr>
              <a:t>For example: Eastern European Countries, Brazil, Nigeria, Philippines, China, India, Pakistan.  </a:t>
            </a:r>
            <a:r>
              <a:rPr lang="en-US" sz="2000" dirty="0" smtClean="0">
                <a:latin typeface="Times New Roman" panose="02020603050405020304" pitchFamily="18" charset="0"/>
                <a:cs typeface="Times New Roman" panose="02020603050405020304" pitchFamily="18" charset="0"/>
              </a:rPr>
              <a:t>(CSO, 2011)</a:t>
            </a:r>
          </a:p>
        </p:txBody>
      </p:sp>
      <p:sp>
        <p:nvSpPr>
          <p:cNvPr id="4" name="Title 3"/>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See:</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Lens: the Growing Diversity in Ireland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9744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Font typeface="Wingdings" charset="2"/>
              <a:buChar char="v"/>
            </a:pPr>
            <a:r>
              <a:rPr lang="en-US" sz="2800" dirty="0" smtClean="0">
                <a:latin typeface="Times New Roman" panose="02020603050405020304" pitchFamily="18" charset="0"/>
                <a:cs typeface="Times New Roman" panose="02020603050405020304" pitchFamily="18" charset="0"/>
              </a:rPr>
              <a:t>5.6% of persons living in the pure rural areas of Ireland were non-Irish nationals in 2011.</a:t>
            </a:r>
          </a:p>
          <a:p>
            <a:pPr>
              <a:buFont typeface="Wingdings" charset="2"/>
              <a:buChar char="v"/>
            </a:pPr>
            <a:r>
              <a:rPr lang="en-US" sz="2800" dirty="0" smtClean="0">
                <a:latin typeface="Times New Roman" panose="02020603050405020304" pitchFamily="18" charset="0"/>
                <a:cs typeface="Times New Roman" panose="02020603050405020304" pitchFamily="18" charset="0"/>
              </a:rPr>
              <a:t>14.9% of persons living in census towns were non-Irish nationals in 2011.</a:t>
            </a:r>
          </a:p>
          <a:p>
            <a:pPr>
              <a:buFont typeface="Wingdings" charset="2"/>
              <a:buChar char="v"/>
            </a:pPr>
            <a:r>
              <a:rPr lang="en-US" sz="2800" dirty="0" smtClean="0">
                <a:latin typeface="Times New Roman" panose="02020603050405020304" pitchFamily="18" charset="0"/>
                <a:cs typeface="Times New Roman" panose="02020603050405020304" pitchFamily="18" charset="0"/>
              </a:rPr>
              <a:t>32.6 the average age of non-Irish nationals in Ireland in 2011.</a:t>
            </a:r>
          </a:p>
          <a:p>
            <a:pPr>
              <a:buFont typeface="Wingdings" charset="2"/>
              <a:buChar char="v"/>
            </a:pPr>
            <a:r>
              <a:rPr lang="en-US" sz="2800" dirty="0" smtClean="0">
                <a:latin typeface="Times New Roman" panose="02020603050405020304" pitchFamily="18" charset="0"/>
                <a:cs typeface="Times New Roman" panose="02020603050405020304" pitchFamily="18" charset="0"/>
              </a:rPr>
              <a:t>Census 2016: What new information will we receive?</a:t>
            </a:r>
          </a:p>
          <a:p>
            <a:pPr>
              <a:buFont typeface="Wingdings" charset="2"/>
              <a:buChar char="v"/>
            </a:pPr>
            <a:endParaRPr lang="en-US" sz="28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It</a:t>
            </a: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is</a:t>
            </a:r>
            <a:r>
              <a:rPr lang="en-US" dirty="0" smtClean="0">
                <a:latin typeface="Times New Roman" panose="02020603050405020304" pitchFamily="18" charset="0"/>
                <a:cs typeface="Times New Roman" panose="02020603050405020304" pitchFamily="18" charset="0"/>
              </a:rPr>
              <a:t> not only in the cities!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8337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buFont typeface="Wingdings" charset="2"/>
              <a:buChar char="v"/>
            </a:pPr>
            <a:r>
              <a:rPr lang="en-US" sz="3600" dirty="0" smtClean="0">
                <a:latin typeface="Times New Roman" panose="02020603050405020304" pitchFamily="18" charset="0"/>
                <a:cs typeface="Times New Roman" panose="02020603050405020304" pitchFamily="18" charset="0"/>
              </a:rPr>
              <a:t>But…..</a:t>
            </a:r>
          </a:p>
          <a:p>
            <a:pPr>
              <a:buFont typeface="Wingdings" charset="2"/>
              <a:buChar char="v"/>
            </a:pPr>
            <a:r>
              <a:rPr lang="en-US" sz="3600" dirty="0" smtClean="0">
                <a:latin typeface="Times New Roman" panose="02020603050405020304" pitchFamily="18" charset="0"/>
                <a:cs typeface="Times New Roman" panose="02020603050405020304" pitchFamily="18" charset="0"/>
              </a:rPr>
              <a:t>8,000 people seeking asylum, half 3,607 are in Direct Provision accommodation. </a:t>
            </a:r>
          </a:p>
          <a:p>
            <a:pPr>
              <a:buFont typeface="Wingdings" charset="2"/>
              <a:buChar char="v"/>
            </a:pPr>
            <a:r>
              <a:rPr lang="en-US" sz="3600" dirty="0" smtClean="0">
                <a:latin typeface="Times New Roman" panose="02020603050405020304" pitchFamily="18" charset="0"/>
                <a:cs typeface="Times New Roman" panose="02020603050405020304" pitchFamily="18" charset="0"/>
              </a:rPr>
              <a:t>20,000-26,000 undocumented in Ireland.</a:t>
            </a:r>
          </a:p>
          <a:p>
            <a:pPr>
              <a:buFont typeface="Wingdings" charset="2"/>
              <a:buChar char="v"/>
            </a:pPr>
            <a:r>
              <a:rPr lang="en-US" sz="3600" dirty="0" smtClean="0">
                <a:latin typeface="Times New Roman" panose="02020603050405020304" pitchFamily="18" charset="0"/>
                <a:cs typeface="Times New Roman" panose="02020603050405020304" pitchFamily="18" charset="0"/>
              </a:rPr>
              <a:t>Ireland will need migrant </a:t>
            </a:r>
            <a:r>
              <a:rPr lang="en-US" sz="3600" dirty="0">
                <a:latin typeface="Times New Roman" panose="02020603050405020304" pitchFamily="18" charset="0"/>
                <a:cs typeface="Times New Roman" panose="02020603050405020304" pitchFamily="18" charset="0"/>
              </a:rPr>
              <a:t>workers in the coming </a:t>
            </a:r>
            <a:r>
              <a:rPr lang="en-US" sz="3600" dirty="0" smtClean="0">
                <a:latin typeface="Times New Roman" panose="02020603050405020304" pitchFamily="18" charset="0"/>
                <a:cs typeface="Times New Roman" panose="02020603050405020304" pitchFamily="18" charset="0"/>
              </a:rPr>
              <a:t>years.</a:t>
            </a:r>
            <a:endParaRPr lang="en-US" sz="3200" dirty="0" smtClean="0"/>
          </a:p>
          <a:p>
            <a:pPr marL="0" indent="0" algn="ctr">
              <a:buNone/>
            </a:pPr>
            <a:endParaRPr lang="en-US" sz="3200" dirty="0"/>
          </a:p>
        </p:txBody>
      </p:sp>
      <p:sp>
        <p:nvSpPr>
          <p:cNvPr id="2" name="Title 1"/>
          <p:cNvSpPr>
            <a:spLocks noGrp="1"/>
          </p:cNvSpPr>
          <p:nvPr>
            <p:ph type="title"/>
          </p:nvPr>
        </p:nvSpPr>
        <p:spPr/>
        <p:txBody>
          <a:bodyPr>
            <a:normAutofit/>
          </a:bodyPr>
          <a:lstStyle/>
          <a:p>
            <a:r>
              <a:rPr lang="en-US" sz="4000" dirty="0" smtClean="0">
                <a:latin typeface="Times New Roman" panose="02020603050405020304" pitchFamily="18" charset="0"/>
                <a:cs typeface="Times New Roman" panose="02020603050405020304" pitchFamily="18" charset="0"/>
              </a:rPr>
              <a:t>Ireland is a Multicultural Society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1192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srcRect t="6241" b="6241"/>
          <a:stretch>
            <a:fillRect/>
          </a:stretch>
        </p:blipFill>
        <p:spPr/>
      </p:pic>
      <p:sp>
        <p:nvSpPr>
          <p:cNvPr id="2" name="Title 1"/>
          <p:cNvSpPr>
            <a:spLocks noGrp="1"/>
          </p:cNvSpPr>
          <p:nvPr>
            <p:ph type="title"/>
          </p:nvPr>
        </p:nvSpPr>
        <p:spPr>
          <a:xfrm>
            <a:off x="457200" y="278367"/>
            <a:ext cx="8229600" cy="1252728"/>
          </a:xfrm>
        </p:spPr>
        <p:txBody>
          <a:bodyPr>
            <a:noAutofit/>
          </a:bodyPr>
          <a:lstStyle/>
          <a:p>
            <a:r>
              <a:rPr lang="en-US" sz="3200" dirty="0" smtClean="0">
                <a:latin typeface="Times New Roman" panose="02020603050405020304" pitchFamily="18" charset="0"/>
                <a:cs typeface="Times New Roman" panose="02020603050405020304" pitchFamily="18" charset="0"/>
              </a:rPr>
              <a:t>April 2016, 2,700 new citizens</a:t>
            </a:r>
            <a:r>
              <a:rPr lang="en-US" sz="24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(Photo: Alan </a:t>
            </a:r>
            <a:r>
              <a:rPr lang="en-US" sz="1600" dirty="0" err="1" smtClean="0">
                <a:latin typeface="Times New Roman" panose="02020603050405020304" pitchFamily="18" charset="0"/>
                <a:cs typeface="Times New Roman" panose="02020603050405020304" pitchFamily="18" charset="0"/>
              </a:rPr>
              <a:t>Betson</a:t>
            </a:r>
            <a:r>
              <a:rPr lang="en-US" sz="1600" dirty="0" smtClean="0">
                <a:latin typeface="Times New Roman" panose="02020603050405020304" pitchFamily="18" charset="0"/>
                <a:cs typeface="Times New Roman" panose="02020603050405020304" pitchFamily="18" charset="0"/>
              </a:rPr>
              <a:t>, Irish Times</a:t>
            </a:r>
            <a:r>
              <a:rPr lang="en-US" sz="2400" dirty="0" smtClean="0"/>
              <a:t>)</a:t>
            </a:r>
            <a:endParaRPr lang="en-US" sz="2400" dirty="0"/>
          </a:p>
        </p:txBody>
      </p:sp>
    </p:spTree>
    <p:extLst>
      <p:ext uri="{BB962C8B-B14F-4D97-AF65-F5344CB8AC3E}">
        <p14:creationId xmlns:p14="http://schemas.microsoft.com/office/powerpoint/2010/main" val="3108855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101" y="1600201"/>
            <a:ext cx="8042276" cy="4343400"/>
          </a:xfrm>
        </p:spPr>
        <p:txBody>
          <a:bodyPr>
            <a:noAutofit/>
          </a:bodyPr>
          <a:lstStyle/>
          <a:p>
            <a:pPr marL="0" indent="0" algn="ctr">
              <a:buNone/>
            </a:pPr>
            <a:endParaRPr lang="en-US" sz="2800" dirty="0" smtClean="0"/>
          </a:p>
          <a:p>
            <a:pPr marL="0" indent="0" algn="ctr">
              <a:buNone/>
            </a:pPr>
            <a:endParaRPr lang="en-US" sz="2800" dirty="0" smtClean="0"/>
          </a:p>
          <a:p>
            <a:pPr marL="0" indent="0" algn="ctr">
              <a:buNone/>
            </a:pPr>
            <a:r>
              <a:rPr lang="en-US" dirty="0" smtClean="0">
                <a:latin typeface="Times New Roman" panose="02020603050405020304" pitchFamily="18" charset="0"/>
                <a:cs typeface="Times New Roman" panose="02020603050405020304" pitchFamily="18" charset="0"/>
              </a:rPr>
              <a:t>The voice of our otherness becomes a voice of and for liberation: </a:t>
            </a:r>
          </a:p>
          <a:p>
            <a:pPr marL="0" indent="0" algn="ctr">
              <a:buNone/>
            </a:pPr>
            <a:r>
              <a:rPr lang="en-US" dirty="0" smtClean="0">
                <a:latin typeface="Times New Roman" panose="02020603050405020304" pitchFamily="18" charset="0"/>
                <a:cs typeface="Times New Roman" panose="02020603050405020304" pitchFamily="18" charset="0"/>
              </a:rPr>
              <a:t>not afraid to expose, critique, and provide and alternative vision and narrative; </a:t>
            </a:r>
          </a:p>
          <a:p>
            <a:pPr marL="0" indent="0" algn="ctr">
              <a:buNone/>
            </a:pPr>
            <a:r>
              <a:rPr lang="en-US" dirty="0" smtClean="0">
                <a:latin typeface="Times New Roman" panose="02020603050405020304" pitchFamily="18" charset="0"/>
                <a:cs typeface="Times New Roman" panose="02020603050405020304" pitchFamily="18" charset="0"/>
              </a:rPr>
              <a:t>grounded in mixture as something not to be eschewed and marginalized, but valued and engaged; and committed to the fundamental principles of freedom and justic</a:t>
            </a:r>
            <a:r>
              <a:rPr lang="en-US" dirty="0" smtClean="0"/>
              <a:t>e.</a:t>
            </a:r>
            <a:endParaRPr lang="en-US" dirty="0"/>
          </a:p>
        </p:txBody>
      </p:sp>
      <p:sp>
        <p:nvSpPr>
          <p:cNvPr id="2" name="Title 1"/>
          <p:cNvSpPr>
            <a:spLocks noGrp="1"/>
          </p:cNvSpPr>
          <p:nvPr>
            <p:ph type="title"/>
          </p:nvPr>
        </p:nvSpPr>
        <p:spPr/>
        <p:txBody>
          <a:bodyPr/>
          <a:lstStyle/>
          <a:p>
            <a:r>
              <a:rPr lang="en-US" dirty="0" smtClean="0"/>
              <a:t>“</a:t>
            </a:r>
            <a:r>
              <a:rPr lang="en-US" sz="4000" dirty="0" smtClean="0">
                <a:latin typeface="Times New Roman" panose="02020603050405020304" pitchFamily="18" charset="0"/>
                <a:cs typeface="Times New Roman" panose="02020603050405020304" pitchFamily="18" charset="0"/>
              </a:rPr>
              <a:t>Voice of otherness” F. Segovia</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638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dirty="0" smtClean="0">
              <a:solidFill>
                <a:schemeClr val="tx2">
                  <a:lumMod val="75000"/>
                </a:schemeClr>
              </a:solidFill>
            </a:endParaRPr>
          </a:p>
          <a:p>
            <a:pPr lvl="1" algn="ctr">
              <a:buFont typeface="Wingdings" charset="2"/>
              <a:buChar char="v"/>
            </a:pPr>
            <a:r>
              <a:rPr lang="en-US" sz="3000" dirty="0" smtClean="0">
                <a:latin typeface="Times New Roman" panose="02020603050405020304" pitchFamily="18" charset="0"/>
                <a:cs typeface="Times New Roman" panose="02020603050405020304" pitchFamily="18" charset="0"/>
              </a:rPr>
              <a:t>What is you response to this reality?</a:t>
            </a:r>
          </a:p>
          <a:p>
            <a:pPr algn="ctr">
              <a:buFont typeface="Wingdings" charset="2"/>
              <a:buChar char="v"/>
            </a:pPr>
            <a:r>
              <a:rPr lang="en-US" sz="3200" dirty="0" smtClean="0">
                <a:latin typeface="Times New Roman" panose="02020603050405020304" pitchFamily="18" charset="0"/>
                <a:cs typeface="Times New Roman" panose="02020603050405020304" pitchFamily="18" charset="0"/>
              </a:rPr>
              <a:t>Is it something you are familiar with?</a:t>
            </a:r>
          </a:p>
          <a:p>
            <a:pPr algn="ctr">
              <a:buFont typeface="Wingdings" charset="2"/>
              <a:buChar char="v"/>
            </a:pPr>
            <a:r>
              <a:rPr lang="en-US" sz="3200" dirty="0" smtClean="0">
                <a:latin typeface="Times New Roman" panose="02020603050405020304" pitchFamily="18" charset="0"/>
                <a:cs typeface="Times New Roman" panose="02020603050405020304" pitchFamily="18" charset="0"/>
              </a:rPr>
              <a:t>What challenges does it present for you?</a:t>
            </a:r>
          </a:p>
          <a:p>
            <a:pPr algn="ctr">
              <a:buFont typeface="Wingdings" charset="2"/>
              <a:buChar char="v"/>
            </a:pPr>
            <a:r>
              <a:rPr lang="en-US" sz="3200" dirty="0" smtClean="0">
                <a:latin typeface="Times New Roman" panose="02020603050405020304" pitchFamily="18" charset="0"/>
                <a:cs typeface="Times New Roman" panose="02020603050405020304" pitchFamily="18" charset="0"/>
              </a:rPr>
              <a:t>How do you view the “other” who is different to yourself?</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Questions for discussion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6042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2221</TotalTime>
  <Words>1513</Words>
  <Application>Microsoft Office PowerPoint</Application>
  <PresentationFormat>On-screen Show (4:3)</PresentationFormat>
  <Paragraphs>125</Paragraphs>
  <Slides>28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Candara</vt:lpstr>
      <vt:lpstr>Symbol</vt:lpstr>
      <vt:lpstr>Times New Roman</vt:lpstr>
      <vt:lpstr>Wingdings</vt:lpstr>
      <vt:lpstr>Waveform</vt:lpstr>
      <vt:lpstr>Challenge of working for Justice Presentation for CORI AGM</vt:lpstr>
      <vt:lpstr>Aim of this Presentation</vt:lpstr>
      <vt:lpstr>Mercy and Justice</vt:lpstr>
      <vt:lpstr>See: Lens: the Growing Diversity in Ireland</vt:lpstr>
      <vt:lpstr>It is not only in the cities!</vt:lpstr>
      <vt:lpstr>Ireland is a Multicultural Society</vt:lpstr>
      <vt:lpstr>April 2016, 2,700 new citizens. (Photo: Alan Betson, Irish Times)</vt:lpstr>
      <vt:lpstr>“Voice of otherness” F. Segovia</vt:lpstr>
      <vt:lpstr>Questions for discussion</vt:lpstr>
      <vt:lpstr>Judge</vt:lpstr>
      <vt:lpstr> Canaanite Woman in  Matthew 15:21-28 </vt:lpstr>
      <vt:lpstr>Matthew 15:21-28  </vt:lpstr>
      <vt:lpstr> Analysis of the text  Jesus </vt:lpstr>
      <vt:lpstr>PowerPoint Presentation</vt:lpstr>
      <vt:lpstr> The Woman</vt:lpstr>
      <vt:lpstr>PowerPoint Presentation</vt:lpstr>
      <vt:lpstr>The Disciples</vt:lpstr>
      <vt:lpstr>Questions for reflection</vt:lpstr>
      <vt:lpstr>L.Guadiola Sánez and E. Wainwright</vt:lpstr>
      <vt:lpstr>A transformative encounter</vt:lpstr>
      <vt:lpstr>PowerPoint Presentation</vt:lpstr>
      <vt:lpstr>Act</vt:lpstr>
      <vt:lpstr>A call beyond ethnocentrism</vt:lpstr>
      <vt:lpstr>Challenges</vt:lpstr>
      <vt:lpstr>PowerPoint Presentation</vt:lpstr>
      <vt:lpstr>Context: Universality of the STGs not a them and us</vt:lpstr>
      <vt:lpstr>Remember</vt:lpstr>
      <vt:lpstr>Finally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Welcoming the Other Presentation for CORI AGM</dc:title>
  <dc:creator>Sheila Curran</dc:creator>
  <cp:lastModifiedBy>sheilacurran</cp:lastModifiedBy>
  <cp:revision>81</cp:revision>
  <dcterms:created xsi:type="dcterms:W3CDTF">2016-05-28T13:43:14Z</dcterms:created>
  <dcterms:modified xsi:type="dcterms:W3CDTF">2016-06-03T07:35:38Z</dcterms:modified>
</cp:coreProperties>
</file>