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977" r:id="rId2"/>
    <p:sldMasterId id="2147485099" r:id="rId3"/>
  </p:sldMasterIdLst>
  <p:notesMasterIdLst>
    <p:notesMasterId r:id="rId73"/>
  </p:notesMasterIdLst>
  <p:sldIdLst>
    <p:sldId id="2153" r:id="rId4"/>
    <p:sldId id="2202" r:id="rId5"/>
    <p:sldId id="2154" r:id="rId6"/>
    <p:sldId id="2155" r:id="rId7"/>
    <p:sldId id="2214" r:id="rId8"/>
    <p:sldId id="2157" r:id="rId9"/>
    <p:sldId id="2282" r:id="rId10"/>
    <p:sldId id="2170" r:id="rId11"/>
    <p:sldId id="2212" r:id="rId12"/>
    <p:sldId id="2159" r:id="rId13"/>
    <p:sldId id="2261" r:id="rId14"/>
    <p:sldId id="2222" r:id="rId15"/>
    <p:sldId id="2208" r:id="rId16"/>
    <p:sldId id="2196" r:id="rId17"/>
    <p:sldId id="2162" r:id="rId18"/>
    <p:sldId id="2259" r:id="rId19"/>
    <p:sldId id="2279" r:id="rId20"/>
    <p:sldId id="2262" r:id="rId21"/>
    <p:sldId id="2163" r:id="rId22"/>
    <p:sldId id="2172" r:id="rId23"/>
    <p:sldId id="2273" r:id="rId24"/>
    <p:sldId id="2263" r:id="rId25"/>
    <p:sldId id="2197" r:id="rId26"/>
    <p:sldId id="2260" r:id="rId27"/>
    <p:sldId id="2274" r:id="rId28"/>
    <p:sldId id="2283" r:id="rId29"/>
    <p:sldId id="2229" r:id="rId30"/>
    <p:sldId id="2284" r:id="rId31"/>
    <p:sldId id="2201" r:id="rId32"/>
    <p:sldId id="2280" r:id="rId33"/>
    <p:sldId id="2192" r:id="rId34"/>
    <p:sldId id="2275" r:id="rId35"/>
    <p:sldId id="2292" r:id="rId36"/>
    <p:sldId id="2285" r:id="rId37"/>
    <p:sldId id="2210" r:id="rId38"/>
    <p:sldId id="2278" r:id="rId39"/>
    <p:sldId id="2234" r:id="rId40"/>
    <p:sldId id="2239" r:id="rId41"/>
    <p:sldId id="2281" r:id="rId42"/>
    <p:sldId id="2251" r:id="rId43"/>
    <p:sldId id="2252" r:id="rId44"/>
    <p:sldId id="2276" r:id="rId45"/>
    <p:sldId id="2290" r:id="rId46"/>
    <p:sldId id="2255" r:id="rId47"/>
    <p:sldId id="2265" r:id="rId48"/>
    <p:sldId id="2257" r:id="rId49"/>
    <p:sldId id="2258" r:id="rId50"/>
    <p:sldId id="2014" r:id="rId51"/>
    <p:sldId id="2245" r:id="rId52"/>
    <p:sldId id="2232" r:id="rId53"/>
    <p:sldId id="2148" r:id="rId54"/>
    <p:sldId id="2266" r:id="rId55"/>
    <p:sldId id="2246" r:id="rId56"/>
    <p:sldId id="2268" r:id="rId57"/>
    <p:sldId id="2233" r:id="rId58"/>
    <p:sldId id="2286" r:id="rId59"/>
    <p:sldId id="2035" r:id="rId60"/>
    <p:sldId id="2267" r:id="rId61"/>
    <p:sldId id="2224" r:id="rId62"/>
    <p:sldId id="2221" r:id="rId63"/>
    <p:sldId id="2190" r:id="rId64"/>
    <p:sldId id="2288" r:id="rId65"/>
    <p:sldId id="2287" r:id="rId66"/>
    <p:sldId id="2289" r:id="rId67"/>
    <p:sldId id="2270" r:id="rId68"/>
    <p:sldId id="2247" r:id="rId69"/>
    <p:sldId id="2277" r:id="rId70"/>
    <p:sldId id="2241" r:id="rId71"/>
    <p:sldId id="2293" r:id="rId7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82FF"/>
    <a:srgbClr val="0B54D4"/>
    <a:srgbClr val="2D6385"/>
    <a:srgbClr val="0E4FD5"/>
    <a:srgbClr val="207AFF"/>
    <a:srgbClr val="41E6FF"/>
    <a:srgbClr val="63A8FD"/>
    <a:srgbClr val="2149FF"/>
    <a:srgbClr val="F1FF31"/>
    <a:srgbClr val="0FDBF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1644" y="-1146"/>
      </p:cViewPr>
      <p:guideLst>
        <p:guide orient="horz" pos="217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0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BEC923DA-8414-4CD9-B19C-7E24323F4DE7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626D9E0-7491-4D35-969C-076F8E1CBE5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214FF5-59E2-4EE9-BFBE-1D919EEF3220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5DCF5-8C2B-4176-B2F5-858684260CD2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370565-8D2D-426C-B9EA-4E6FFEB6C2CF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24078A-9076-49DC-B148-AA47BC91077F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0ED57A-F09E-4239-9612-D7AB32304750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AFF5A5-73C8-48C3-AE7F-61514625E1F1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4951F33-9343-42B1-98E9-FDA485DD2012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5B23D0-7D05-4BEB-B574-DB3FAEDC361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325EB0-7D1B-4678-A674-BAD703459B77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80FC72-6439-4B93-B65A-49715FD692E5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1F49B5-D745-496F-80A3-E739539455B4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Final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ADE57A-1D7F-4C9D-BBF4-55A8E6E547A2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BB19D6-795F-456F-98A5-FC72FD167CD7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4843D3-1CA6-45E6-B6FC-023DB3BEB06B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48F10C-FEB7-4EE2-9233-CB369FF81531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DC3781-30BC-4987-94DC-6AA26B770C1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35FC950-6DC9-4AC5-9BAB-23344FF6868E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DFB8EC-E7EA-471B-AACA-B8A54DAFFC4A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556658-C096-4161-875D-191DBD8E6060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0BDC80-15CF-49DE-B597-8672A22E7205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F8CA77-ED30-4150-BFC1-91E4EBE2ED9D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C8C27D-5724-4AE6-857A-96D48877DDFB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>
              <a:defRPr/>
            </a:pPr>
            <a:endParaRPr lang="en-US" dirty="0">
              <a:ea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BDACB4-5429-43AF-9740-AD7689595D05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992E32-836B-417B-8614-644D8ADD0494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28AF0E-BD0D-4BB2-8991-DA81B3BFB443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8C5CD3-3D3D-4C07-949F-4D7EEB59D84F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560CCC-A78A-4E35-A616-F700482E3737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3EA07C-9E03-4097-8235-C13BAA924467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179248-AE45-4BE6-B07C-28564D1D47EF}" type="slidenum">
              <a:rPr lang="en-US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AEB27B-DE07-4382-9F37-6188BBB38F61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B3FA75-162A-485E-9544-0307D4BA7A2A}" type="slidenum">
              <a:rPr lang="en-US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A50DD4-9C81-48E0-99E1-CA697F0C6A34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71B880-9DA4-4A18-8943-0DC39280511D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15DC12-011E-4A94-A42F-177F221955A4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8D42A5-7DAB-4553-99C2-9181FE4A1EFB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ACE8C6-B070-48B0-BEC8-07A1C85A3FD9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A563B3-31D4-43F6-AE12-F2C15CF7D7EF}" type="slidenum">
              <a:rPr lang="en-US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085857-1098-4027-BCA8-8B170E5D9DD7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02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8542FD-8D8A-48D4-8A8E-A1A1EDA8A5DB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23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92AFAE6-C1AA-4327-9715-76E1818FD924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4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B1336F-CF54-49B3-812A-65ED5035DA9E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46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367DFE-0E51-427C-A332-69C7078F7CB1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Place holder</a:t>
            </a:r>
          </a:p>
        </p:txBody>
      </p:sp>
      <p:sp>
        <p:nvSpPr>
          <p:cNvPr id="148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8466E5-418F-4F32-B03E-4D66E85DC500}" type="slidenum">
              <a:rPr lang="en-US">
                <a:solidFill>
                  <a:srgbClr val="000000"/>
                </a:solidFill>
              </a:rPr>
              <a:pPr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2BD2D6-7BD1-46FD-9A72-E6B432234D17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75D9B6-16AA-41AC-AC15-A6B11FE6EB4A}" type="slidenum">
              <a:rPr lang="en-US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08817BD-824E-4815-B321-AFAE5FCB99C6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4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26D3D6-D66A-4BF2-8D40-65DC6A408412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1EE955-B06F-4878-9C9D-61BE1E9AADC3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97E5D4-1420-455E-9A56-C5821820B8A4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2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193B96-93B5-4233-96B8-FB7E2AD2E2BD}" type="slidenum">
              <a:rPr lang="en-US">
                <a:solidFill>
                  <a:srgbClr val="000000"/>
                </a:solidFill>
              </a:rPr>
              <a:pPr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64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FB237D4-685F-4E59-B830-9168CEF716E2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2B826D-F222-415E-AD89-C6D19957F04B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D7673E-009F-4791-A2CA-4CCFE140F063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74B6B5-5F21-4790-8662-76D303736E68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35D617C-FBF0-4B63-94D9-EA8E1C6EDD1B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2A6F29-B67B-4438-B85D-7CBA4A280FAD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8B01D-EDA3-47E0-AB65-CB6DD5BAF2F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117E87-DA53-4BE2-B576-86DD521C9D90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D578B-A1DE-4FA2-8CF8-3175E39DEAC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2B0DCD-9004-483D-90F8-469AC4A61DF6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B2B634-EB57-4D8B-83C9-E9FBEBFCC58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8DEBC7-0A71-40B8-9397-BB3EEBE4872D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91DE0-AE5B-4CB1-B47A-69AD535564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8E4A96-090F-41AD-B258-8641514E84AE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FA9A6-AF8B-4590-9280-3B2F70EA28B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12B538-B9AA-4F60-9A9C-36088E07C797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9094E-E284-490B-BFE6-8F0D504196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27FBD2-6D6A-4BE7-B735-AE1D14DC1395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1BEC6-BCE7-46F4-BDD3-7D1A86613D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A74614-9C9F-4DDB-A1F3-3259FB9E309C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123A31-36BE-4C1D-A074-28C873EE1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B6B4FA-B6F3-4798-9DAF-3F86ECFFD93F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930D4F-556C-4A3C-9E16-BE9B36F9A0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52F9E2-87F0-448C-A330-73B468A1840C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4FCF7F-F73B-4E49-A24C-DBE2E21C51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42756F-E9D7-4397-8772-313C6D9CD654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6CA9F-A771-4608-96A5-1CD72AF34B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1283B8-D591-4D18-9C67-25754E2E174C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645D09-38DF-481E-95A1-C2A0AA12059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7121CB-CF14-4B5B-97F7-9A9F7743CCD6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6AE15-570E-4C36-8E1B-41AE7FC55D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429326-0F58-49EE-B8C4-3290B54B7326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68904-BD4D-4126-B35C-B11F42228D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92CE18-2372-4FDC-B5ED-99BFCBA33CB6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A652E-874C-4D1D-9D63-F32E4C56BD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75668B-E346-403D-9610-C0E98389F3DE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E22D7-724C-4719-ADB9-B23A7832C2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7F7CDD-ADA3-42CB-8EA9-FDA10366F960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85F6B-20C9-419D-9142-D7BBF361EF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BC7FAE-D79B-45F6-827C-A19ACB28E4B0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3B205-D192-48A3-AEA5-9CC2A04D5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5EC22C-47C8-4759-B247-DD3AD19E367A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198D4-E22A-48E8-B3F7-4103A741E2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CA79A0-94D5-4EF0-9D74-D5C0A7C29D67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38EF6F-BBFD-4A25-B3B1-17A6EB7DD8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E987A4-0FE9-4477-A4C9-F289986F3D35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392AA-137E-4434-A64B-EFA65234ED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7A141B-A2CF-4EBF-ADE2-392FEAD19964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0C541D-C47E-408C-892A-9EB6BD8967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D4F7C6-A807-48A0-96C7-38E173E504E6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FF9619-2351-4600-ABC0-5D239CE49CD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F62538D-290C-445C-8ADC-D577905EC625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1465D9-AA5B-4148-BCA0-03622E0127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11DE67-993F-4455-925D-ABC0E9BA7FD7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283BF9-F795-432D-935B-2CF591D4BD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96D759-1FF6-4A98-AA3D-28477A6B1BD8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3FF13-2F44-4274-A157-A4054210A1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3B656F-8808-4669-B8BE-75251FC3AB4A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7151A-8251-4B41-B937-B27C391582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CE032A-164A-461A-91E0-A460D6C3CCBC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7ED5B-566B-4584-BF6D-E92ABE5E4C3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02DB05-AD7A-4B36-BAF5-60780D59322D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0960D-F11E-4E92-A889-19CC45169FC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3B99A6-8939-4B05-AFBF-1527F0B23CC5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5F96B0-0D70-4334-8E44-DA8501DBE38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2EF958F-5991-4C02-925B-946BBFB4979B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E7D7D6-F83C-41E5-A4B9-5005838C9B2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56602E-6E0C-4BF8-A781-DEFC702F969E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26161A-8CD3-46FA-8AA5-FD0930FF4E9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9A692-7EC6-4004-A99C-683F7ABA78FD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037C33-3D11-49D0-A613-8FF0777B466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A8F99"/>
                </a:solidFill>
              </a:defRPr>
            </a:lvl1pPr>
          </a:lstStyle>
          <a:p>
            <a:fld id="{A509ACEB-17CB-4FEE-B6F3-9B66579258FD}" type="datetimeFigureOut">
              <a:rPr lang="en-US"/>
              <a:pPr/>
              <a:t>9/18/2014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A8F99"/>
                </a:solidFill>
              </a:defRPr>
            </a:lvl1pPr>
          </a:lstStyle>
          <a:p>
            <a:fld id="{58154457-BB40-4E83-A95D-A0A0FD38873A}" type="slidenum">
              <a:rPr lang="en-GB"/>
              <a:pPr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</p:sldLayoutIdLst>
  <p:transition spd="med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A4651B6-A671-4AA4-8BAB-F5D53F219940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8D37EEB6-7146-4CB3-8635-8D9B707559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119" r:id="rId9"/>
    <p:sldLayoutId id="2147485120" r:id="rId10"/>
    <p:sldLayoutId id="214748512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C85CEFE-07A3-4F38-9F44-DB1A123C9BA4}" type="datetimeFigureOut">
              <a:rPr lang="en-US"/>
              <a:pPr/>
              <a:t>9/18/2014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1D07E991-43A0-480B-AC2C-640ED4D7ED1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2" r:id="rId1"/>
    <p:sldLayoutId id="2147485123" r:id="rId2"/>
    <p:sldLayoutId id="2147485124" r:id="rId3"/>
    <p:sldLayoutId id="2147485125" r:id="rId4"/>
    <p:sldLayoutId id="2147485126" r:id="rId5"/>
    <p:sldLayoutId id="2147485127" r:id="rId6"/>
    <p:sldLayoutId id="2147485128" r:id="rId7"/>
    <p:sldLayoutId id="2147485129" r:id="rId8"/>
    <p:sldLayoutId id="2147485130" r:id="rId9"/>
    <p:sldLayoutId id="2147485131" r:id="rId10"/>
    <p:sldLayoutId id="214748513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4"/>
          <p:cNvSpPr txBox="1">
            <a:spLocks noChangeArrowheads="1"/>
          </p:cNvSpPr>
          <p:nvPr/>
        </p:nvSpPr>
        <p:spPr bwMode="auto">
          <a:xfrm>
            <a:off x="838200" y="6126163"/>
            <a:ext cx="7678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90"/>
                </a:solidFill>
              </a:rPr>
              <a:t>      </a:t>
            </a:r>
          </a:p>
        </p:txBody>
      </p:sp>
      <p:pic>
        <p:nvPicPr>
          <p:cNvPr id="38914" name="Picture 6" descr="Cover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09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DagUNPhot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9236075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Respons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0" y="5756360"/>
            <a:ext cx="9144000" cy="11079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 </a:t>
            </a:r>
            <a:r>
              <a:rPr lang="en-US" sz="66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         </a:t>
            </a:r>
            <a:r>
              <a:rPr lang="en-US" sz="28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  <a:ea typeface="ＭＳ Ｐゴシック" charset="0"/>
                <a:cs typeface="ＭＳ Ｐゴシック" charset="0"/>
              </a:rPr>
              <a:t>Quiet Reflection</a:t>
            </a:r>
            <a:endParaRPr 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Georgia"/>
              <a:ea typeface="ＭＳ Ｐゴシック" charset="0"/>
              <a:cs typeface="ＭＳ Ｐゴシック" charset="0"/>
            </a:endParaRPr>
          </a:p>
        </p:txBody>
      </p:sp>
      <p:pic>
        <p:nvPicPr>
          <p:cNvPr id="61443" name="Picture 5" descr="catherine_sket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100" y="66675"/>
            <a:ext cx="41179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bx41b-footprints-in-the-s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50212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catherine_sket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6075" y="0"/>
            <a:ext cx="50196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-19051" y="0"/>
            <a:ext cx="41751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no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+mn-lt"/>
                <a:ea typeface="+mn-ea"/>
              </a:rPr>
              <a:t>The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+mn-lt"/>
                <a:ea typeface="+mn-ea"/>
              </a:rPr>
              <a:t>Present</a:t>
            </a:r>
            <a:endParaRPr lang="en-US" sz="2800" dirty="0">
              <a:solidFill>
                <a:srgbClr val="2D6385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bx41b-footprints-in-the-s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50212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catherine_sket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6075" y="0"/>
            <a:ext cx="50196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0" y="7938"/>
            <a:ext cx="41751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no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IE" sz="3500" b="1" dirty="0">
                <a:solidFill>
                  <a:srgbClr val="2D6385"/>
                </a:solidFill>
                <a:latin typeface="+mn-lt"/>
                <a:ea typeface="+mn-ea"/>
              </a:rPr>
              <a:t>Pay attention to: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IE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Scale </a:t>
            </a:r>
            <a:endParaRPr lang="en-IE" sz="35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</a:endParaRP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IE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Systems </a:t>
            </a:r>
            <a:r>
              <a:rPr lang="en-IE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at play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IE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Who </a:t>
            </a:r>
            <a:r>
              <a:rPr lang="en-IE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has power?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IE" sz="3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 Who </a:t>
            </a:r>
            <a:r>
              <a:rPr lang="en-IE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rPr>
              <a:t>is left behind?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61463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Poverty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GlobalInequit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705" name="TextBox 2"/>
          <p:cNvSpPr txBox="1">
            <a:spLocks noChangeArrowheads="1"/>
          </p:cNvSpPr>
          <p:nvPr/>
        </p:nvSpPr>
        <p:spPr bwMode="auto">
          <a:xfrm>
            <a:off x="1709738" y="165100"/>
            <a:ext cx="56403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</a:rPr>
              <a:t>Crisis at the Border:</a:t>
            </a:r>
            <a:br>
              <a:rPr lang="en-US" sz="3600" b="1" dirty="0">
                <a:solidFill>
                  <a:schemeClr val="bg1"/>
                </a:solidFill>
                <a:latin typeface="Helvetica" charset="0"/>
              </a:rPr>
            </a:br>
            <a:r>
              <a:rPr lang="en-US" sz="3600" b="1" dirty="0">
                <a:solidFill>
                  <a:schemeClr val="bg1"/>
                </a:solidFill>
                <a:latin typeface="Helvetica" charset="0"/>
              </a:rPr>
              <a:t>Influx of Child Migrants</a:t>
            </a:r>
          </a:p>
        </p:txBody>
      </p:sp>
      <p:pic>
        <p:nvPicPr>
          <p:cNvPr id="72706" name="Picture 3" descr="1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22400"/>
            <a:ext cx="8229600" cy="51943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644525" y="6338888"/>
            <a:ext cx="3057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Helvetica" charset="0"/>
              </a:rPr>
              <a:t>Google maps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61463" cy="687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bx41b-footprints-in-the-s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50212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catherine_sket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6075" y="0"/>
            <a:ext cx="50196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10800000" flipV="1">
            <a:off x="-19051" y="0"/>
            <a:ext cx="41751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no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+mn-lt"/>
                <a:ea typeface="+mn-ea"/>
              </a:rPr>
              <a:t>The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9600" b="1" dirty="0" smtClean="0">
                <a:solidFill>
                  <a:srgbClr val="000090"/>
                </a:solidFill>
                <a:latin typeface="+mn-lt"/>
                <a:ea typeface="+mn-ea"/>
              </a:rPr>
              <a:t>Past</a:t>
            </a:r>
            <a:endParaRPr lang="en-US" sz="2800" dirty="0">
              <a:solidFill>
                <a:srgbClr val="2D6385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latin typeface="Georgia" pitchFamily="18" charset="0"/>
            </a:endParaRPr>
          </a:p>
        </p:txBody>
      </p:sp>
      <p:pic>
        <p:nvPicPr>
          <p:cNvPr id="76802" name="Content Placeholder 3" descr="Screen Shot 2013-07-02 at 6.05.09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8366" r="-8366"/>
          <a:stretch>
            <a:fillRect/>
          </a:stretch>
        </p:blipFill>
        <p:spPr>
          <a:xfrm>
            <a:off x="-885825" y="0"/>
            <a:ext cx="11295063" cy="685800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8849" name="Picture 2" descr="map_mini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013" y="1389064"/>
            <a:ext cx="8285974" cy="4783136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78850" name="TextBox 4"/>
          <p:cNvSpPr txBox="1">
            <a:spLocks noChangeArrowheads="1"/>
          </p:cNvSpPr>
          <p:nvPr/>
        </p:nvSpPr>
        <p:spPr bwMode="auto">
          <a:xfrm>
            <a:off x="1085850" y="285750"/>
            <a:ext cx="7391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</a:rPr>
              <a:t>Mining Abuse and Water Issues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Placeholder 4" descr="IMG_094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28638" y="0"/>
            <a:ext cx="9672638" cy="7254875"/>
          </a:xfrm>
        </p:spPr>
      </p:pic>
      <p:sp>
        <p:nvSpPr>
          <p:cNvPr id="80898" name="TextBox 4"/>
          <p:cNvSpPr txBox="1">
            <a:spLocks noChangeArrowheads="1"/>
          </p:cNvSpPr>
          <p:nvPr/>
        </p:nvSpPr>
        <p:spPr bwMode="auto">
          <a:xfrm>
            <a:off x="1889125" y="244475"/>
            <a:ext cx="5021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Helvetica" charset="0"/>
              </a:rPr>
              <a:t>Guardians of the Lake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1300" y="4371975"/>
            <a:ext cx="3705225" cy="25527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2946" name="Picture 4" descr="Screen Shot 2014-09-13 at 2.20.20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3000" y="914400"/>
            <a:ext cx="4305300" cy="56134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82947" name="TextBox 5"/>
          <p:cNvSpPr txBox="1">
            <a:spLocks noChangeArrowheads="1"/>
          </p:cNvSpPr>
          <p:nvPr/>
        </p:nvSpPr>
        <p:spPr bwMode="auto">
          <a:xfrm>
            <a:off x="292100" y="196850"/>
            <a:ext cx="8793163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+mj-lt"/>
              </a:rPr>
              <a:t> Detroit: Human Right to Water and Sanitation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 descr="Energ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7041" name="Picture 1" descr="map_fracki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1" y="1571626"/>
            <a:ext cx="8343898" cy="4867274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87042" name="TextBox 3"/>
          <p:cNvSpPr txBox="1">
            <a:spLocks noChangeArrowheads="1"/>
          </p:cNvSpPr>
          <p:nvPr/>
        </p:nvSpPr>
        <p:spPr bwMode="auto">
          <a:xfrm>
            <a:off x="2090738" y="444500"/>
            <a:ext cx="502126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+mj-lt"/>
              </a:rPr>
              <a:t>Fracking Concerns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9089" name="Picture 1" descr="map_fu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887528"/>
            <a:ext cx="8343900" cy="4833958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89090" name="TextBox 4"/>
          <p:cNvSpPr txBox="1">
            <a:spLocks noChangeArrowheads="1"/>
          </p:cNvSpPr>
          <p:nvPr/>
        </p:nvSpPr>
        <p:spPr bwMode="auto">
          <a:xfrm>
            <a:off x="1582738" y="171450"/>
            <a:ext cx="61976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Calibri" pitchFamily="34" charset="0"/>
              </a:rPr>
              <a:t>We Need Global Help Now 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Not Next Month</a:t>
            </a:r>
          </a:p>
          <a:p>
            <a:pPr algn="ctr"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(Global help: Share their issues with Mercy world wide and take concerns to UN)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0114" name="Picture 2" descr="Fracking Ireland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1138" name="Picture 1" descr="No fracking Umbrella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9637" y="247650"/>
            <a:ext cx="4772026" cy="63627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2162" name="Picture 1" descr="Screen Shot 2014-05-11 at 10.30.41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7750" y="962728"/>
            <a:ext cx="7091364" cy="5292908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1047750" y="203200"/>
            <a:ext cx="70485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rgbClr val="FFFFFF"/>
                </a:solidFill>
                <a:latin typeface="+mj-lt"/>
              </a:rPr>
              <a:t>   Natural Resource Grabbing </a:t>
            </a:r>
          </a:p>
        </p:txBody>
      </p:sp>
      <p:sp>
        <p:nvSpPr>
          <p:cNvPr id="92164" name="TextBox 2"/>
          <p:cNvSpPr txBox="1">
            <a:spLocks noChangeArrowheads="1"/>
          </p:cNvSpPr>
          <p:nvPr/>
        </p:nvSpPr>
        <p:spPr bwMode="auto">
          <a:xfrm>
            <a:off x="933450" y="6331836"/>
            <a:ext cx="7277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dirty="0" err="1" smtClean="0">
                <a:solidFill>
                  <a:schemeClr val="bg1"/>
                </a:solidFill>
                <a:latin typeface="+mn-lt"/>
              </a:rPr>
              <a:t>Ovec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(Ohio Valley Environmental Coalition) &amp; </a:t>
            </a:r>
            <a:r>
              <a:rPr lang="en-US" sz="1800" dirty="0" smtClean="0">
                <a:solidFill>
                  <a:schemeClr val="bg1"/>
                </a:solidFill>
                <a:latin typeface="+mn-lt"/>
              </a:rPr>
              <a:t>Southwings.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Used with </a:t>
            </a:r>
            <a:r>
              <a:rPr lang="en-US" sz="1400" dirty="0" smtClean="0">
                <a:solidFill>
                  <a:schemeClr val="bg1"/>
                </a:solidFill>
                <a:latin typeface="+mn-lt"/>
              </a:rPr>
              <a:t>Permission</a:t>
            </a:r>
            <a:endParaRPr lang="en-US" sz="180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ocial, economi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4209" name="Picture 2" descr="map_mining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520098"/>
            <a:ext cx="8382000" cy="4838568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94210" name="TextBox 4"/>
          <p:cNvSpPr txBox="1">
            <a:spLocks noChangeArrowheads="1"/>
          </p:cNvSpPr>
          <p:nvPr/>
        </p:nvSpPr>
        <p:spPr bwMode="auto">
          <a:xfrm>
            <a:off x="628650" y="260350"/>
            <a:ext cx="78867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+mj-lt"/>
              </a:rPr>
              <a:t>Mining Abuse and Water Issues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801" name="Title 3"/>
          <p:cNvSpPr>
            <a:spLocks noGrp="1"/>
          </p:cNvSpPr>
          <p:nvPr>
            <p:ph type="ctrTitle"/>
          </p:nvPr>
        </p:nvSpPr>
        <p:spPr>
          <a:xfrm>
            <a:off x="549275" y="163512"/>
            <a:ext cx="8074025" cy="8016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t"/>
          <a:lstStyle/>
          <a:p>
            <a:pPr eaLnBrk="1" hangingPunct="1"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+mn-lt"/>
                <a:ea typeface="ＭＳ Ｐゴシック" charset="0"/>
              </a:rPr>
              <a:t>Human Trafficking </a:t>
            </a:r>
          </a:p>
        </p:txBody>
      </p:sp>
      <p:pic>
        <p:nvPicPr>
          <p:cNvPr id="96259" name="Picture 2" descr="Flicker Human Trafficking Creative Commons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965200"/>
            <a:ext cx="8616950" cy="52578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3201" y="6394451"/>
            <a:ext cx="4483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Photo by </a:t>
            </a:r>
            <a:r>
              <a:rPr lang="en-US" sz="1800" dirty="0" err="1">
                <a:solidFill>
                  <a:srgbClr val="FFFFFF"/>
                </a:solidFill>
                <a:latin typeface="Calibri" pitchFamily="34" charset="0"/>
              </a:rPr>
              <a:t>Imagens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libri" pitchFamily="34" charset="0"/>
              </a:rPr>
              <a:t>Evangélicas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 via </a:t>
            </a:r>
            <a:r>
              <a:rPr lang="en-US" sz="1800" dirty="0" smtClean="0">
                <a:solidFill>
                  <a:srgbClr val="FFFFFF"/>
                </a:solidFill>
                <a:latin typeface="Calibri" pitchFamily="34" charset="0"/>
              </a:rPr>
              <a:t>Flickr.com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305" name="Picture 1" descr="map_traffic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05024"/>
            <a:ext cx="8572500" cy="4955978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98306" name="TextBox 3"/>
          <p:cNvSpPr txBox="1">
            <a:spLocks noChangeArrowheads="1"/>
          </p:cNvSpPr>
          <p:nvPr/>
        </p:nvSpPr>
        <p:spPr bwMode="auto">
          <a:xfrm>
            <a:off x="2300288" y="342107"/>
            <a:ext cx="45386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elvetica" charset="0"/>
              </a:rPr>
              <a:t>Human Trafficking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0" y="5756360"/>
            <a:ext cx="9144000" cy="11079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 </a:t>
            </a:r>
            <a:r>
              <a:rPr lang="en-US" sz="66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         </a:t>
            </a:r>
            <a:r>
              <a:rPr lang="en-US" sz="28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  <a:ea typeface="ＭＳ Ｐゴシック" charset="0"/>
                <a:cs typeface="ＭＳ Ｐゴシック" charset="0"/>
              </a:rPr>
              <a:t>Quiet Reflection</a:t>
            </a:r>
            <a:endParaRPr lang="en-US" sz="40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Georgia"/>
              <a:ea typeface="ＭＳ Ｐゴシック" charset="0"/>
              <a:cs typeface="ＭＳ Ｐゴシック" charset="0"/>
            </a:endParaRPr>
          </a:p>
        </p:txBody>
      </p:sp>
      <p:pic>
        <p:nvPicPr>
          <p:cNvPr id="100355" name="Picture 5" descr="catherine_sket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100" y="66675"/>
            <a:ext cx="41179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2" descr="Comparis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2" name="TextBox 3"/>
          <p:cNvSpPr txBox="1">
            <a:spLocks noChangeArrowheads="1"/>
          </p:cNvSpPr>
          <p:nvPr/>
        </p:nvSpPr>
        <p:spPr bwMode="auto">
          <a:xfrm>
            <a:off x="2963863" y="1216025"/>
            <a:ext cx="50212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charset="0"/>
              </a:rPr>
              <a:t>No Future </a:t>
            </a:r>
            <a:br>
              <a:rPr lang="en-US" sz="4800" b="1">
                <a:solidFill>
                  <a:schemeClr val="bg1"/>
                </a:solidFill>
                <a:latin typeface="Helvetica" charset="0"/>
              </a:rPr>
            </a:br>
            <a:r>
              <a:rPr lang="en-US" sz="4800" b="1">
                <a:solidFill>
                  <a:schemeClr val="bg1"/>
                </a:solidFill>
                <a:latin typeface="Helvetica" charset="0"/>
              </a:rPr>
              <a:t>Without Justice!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3703638"/>
            <a:ext cx="9163050" cy="3154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404" name="TextBox 4"/>
          <p:cNvSpPr txBox="1">
            <a:spLocks noChangeArrowheads="1"/>
          </p:cNvSpPr>
          <p:nvPr/>
        </p:nvSpPr>
        <p:spPr bwMode="auto">
          <a:xfrm>
            <a:off x="2963863" y="4349750"/>
            <a:ext cx="5021262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Who benefits?</a:t>
            </a:r>
          </a:p>
          <a:p>
            <a:pPr algn="ctr">
              <a:lnSpc>
                <a:spcPts val="3400"/>
              </a:lnSpc>
              <a:spcBef>
                <a:spcPts val="1800"/>
              </a:spcBef>
            </a:pPr>
            <a:r>
              <a:rPr lang="en-US" b="1">
                <a:latin typeface="Helvetica" charset="0"/>
              </a:rPr>
              <a:t>Who bears the cost?</a:t>
            </a:r>
          </a:p>
          <a:p>
            <a:pPr algn="ctr">
              <a:lnSpc>
                <a:spcPts val="3400"/>
              </a:lnSpc>
              <a:spcBef>
                <a:spcPts val="1800"/>
              </a:spcBef>
            </a:pPr>
            <a:r>
              <a:rPr lang="en-US" b="1">
                <a:latin typeface="Helvetica" charset="0"/>
              </a:rPr>
              <a:t>Who is excluded?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bx41b-footprints-in-the-s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50212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 descr="catherine_sket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6075" y="0"/>
            <a:ext cx="50196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 rot="10800000" flipV="1">
            <a:off x="0" y="7938"/>
            <a:ext cx="41751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no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7500" b="1" dirty="0" smtClean="0">
                <a:solidFill>
                  <a:srgbClr val="000090"/>
                </a:solidFill>
                <a:latin typeface="+mn-lt"/>
                <a:ea typeface="+mn-ea"/>
              </a:rPr>
              <a:t>Mercy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7500" b="1" dirty="0" smtClean="0">
                <a:solidFill>
                  <a:srgbClr val="000090"/>
                </a:solidFill>
                <a:latin typeface="+mn-lt"/>
                <a:ea typeface="+mn-ea"/>
              </a:rPr>
              <a:t>at the United Nations</a:t>
            </a:r>
            <a:endParaRPr lang="en-US" sz="7500" b="1" dirty="0">
              <a:solidFill>
                <a:srgbClr val="2D6385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5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25" y="-982663"/>
            <a:ext cx="10263188" cy="785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2662238" y="300038"/>
            <a:ext cx="61166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charset="0"/>
              </a:rPr>
              <a:t>The United Nations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960438" y="6146800"/>
            <a:ext cx="3055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rgbClr val="FFFFFF"/>
                </a:solidFill>
                <a:latin typeface="Helvetica" charset="0"/>
              </a:rPr>
              <a:t>UN Photo/John IsaacPhoto #511, 1980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7522" name="Picture 2" descr="31412.jpg Flag 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4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248400" y="117475"/>
            <a:ext cx="2895600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The Purpose of the United Nations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Peace and Security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Cooperation Among Nations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International Problem Solving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Promotion of Human Rights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+mn-lt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+mn-lt"/>
                <a:ea typeface="ＭＳ Ｐゴシック" charset="0"/>
                <a:cs typeface="ＭＳ Ｐゴシック" charset="0"/>
              </a:rPr>
              <a:t>Harmonize the Actions of Nations</a:t>
            </a: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Georgia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b="1" dirty="0">
              <a:solidFill>
                <a:srgbClr val="FFFFFF"/>
              </a:solidFill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524" name="TextBox 4"/>
          <p:cNvSpPr txBox="1">
            <a:spLocks noChangeArrowheads="1"/>
          </p:cNvSpPr>
          <p:nvPr/>
        </p:nvSpPr>
        <p:spPr bwMode="auto">
          <a:xfrm>
            <a:off x="533400" y="6502400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7525" name="TextBox 5"/>
          <p:cNvSpPr txBox="1">
            <a:spLocks noChangeArrowheads="1"/>
          </p:cNvSpPr>
          <p:nvPr/>
        </p:nvSpPr>
        <p:spPr bwMode="auto">
          <a:xfrm>
            <a:off x="0" y="6045200"/>
            <a:ext cx="6578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FFFF"/>
              </a:solidFill>
              <a:latin typeface="Calibri" pitchFamily="34" charset="0"/>
            </a:endParaRPr>
          </a:p>
          <a:p>
            <a:r>
              <a:rPr lang="en-US" sz="1600">
                <a:solidFill>
                  <a:srgbClr val="FFFFFF"/>
                </a:solidFill>
                <a:latin typeface="Calibri" pitchFamily="34" charset="0"/>
              </a:rPr>
              <a:t>UN Photo/Andrea Brizzi/Photo # 31412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4FD5">
            <a:alpha val="8313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8546" name="Picture 1" descr="108581.jpg UN Flag 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Box 2"/>
          <p:cNvSpPr txBox="1">
            <a:spLocks noChangeArrowheads="1"/>
          </p:cNvSpPr>
          <p:nvPr/>
        </p:nvSpPr>
        <p:spPr bwMode="auto">
          <a:xfrm>
            <a:off x="450850" y="3987800"/>
            <a:ext cx="8407400" cy="2569934"/>
          </a:xfrm>
          <a:prstGeom prst="rect">
            <a:avLst/>
          </a:prstGeom>
          <a:solidFill>
            <a:srgbClr val="0000FF">
              <a:alpha val="0"/>
            </a:srgbClr>
          </a:solidFill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General Assembly</a:t>
            </a:r>
          </a:p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Security Council</a:t>
            </a:r>
          </a:p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Economic </a:t>
            </a:r>
            <a:r>
              <a:rPr lang="en-US" sz="2300" b="1" dirty="0">
                <a:solidFill>
                  <a:schemeClr val="bg1"/>
                </a:solidFill>
                <a:latin typeface="+mj-lt"/>
              </a:rPr>
              <a:t>and Social </a:t>
            </a:r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Council</a:t>
            </a:r>
          </a:p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Secretariat</a:t>
            </a:r>
          </a:p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Human </a:t>
            </a:r>
            <a:r>
              <a:rPr lang="en-US" sz="2300" b="1" dirty="0">
                <a:solidFill>
                  <a:schemeClr val="bg1"/>
                </a:solidFill>
                <a:latin typeface="+mj-lt"/>
              </a:rPr>
              <a:t>Rights </a:t>
            </a:r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Council</a:t>
            </a:r>
          </a:p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International </a:t>
            </a:r>
            <a:r>
              <a:rPr lang="en-US" sz="2300" b="1" dirty="0">
                <a:solidFill>
                  <a:schemeClr val="bg1"/>
                </a:solidFill>
                <a:latin typeface="+mj-lt"/>
              </a:rPr>
              <a:t>Court of </a:t>
            </a:r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Justice</a:t>
            </a:r>
          </a:p>
          <a:p>
            <a:pPr algn="ctr"/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Trusteeship </a:t>
            </a:r>
            <a:r>
              <a:rPr lang="en-US" sz="2300" b="1" dirty="0">
                <a:solidFill>
                  <a:schemeClr val="bg1"/>
                </a:solidFill>
                <a:latin typeface="+mj-lt"/>
              </a:rPr>
              <a:t>Council (</a:t>
            </a:r>
            <a:r>
              <a:rPr lang="en-US" sz="2300" b="1" dirty="0" smtClean="0">
                <a:solidFill>
                  <a:schemeClr val="bg1"/>
                </a:solidFill>
                <a:latin typeface="+mj-lt"/>
              </a:rPr>
              <a:t>Inactive</a:t>
            </a:r>
            <a:r>
              <a:rPr lang="en-US" sz="2300" b="1" dirty="0" smtClean="0">
                <a:solidFill>
                  <a:schemeClr val="bg1"/>
                </a:solidFill>
                <a:latin typeface="Century Gothic" pitchFamily="34" charset="0"/>
              </a:rPr>
              <a:t>)</a:t>
            </a:r>
            <a:endParaRPr lang="en-US" sz="23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57825" y="3586261"/>
            <a:ext cx="36861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UN 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Photo/Joao </a:t>
            </a:r>
            <a:r>
              <a:rPr lang="en-US" sz="1400" dirty="0" err="1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Araujo</a:t>
            </a:r>
            <a:r>
              <a:rPr lang="en-US" sz="1400" dirty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 Pinto/ Photo # </a:t>
            </a:r>
            <a:r>
              <a:rPr lang="en-US" sz="1400" dirty="0" smtClean="0">
                <a:solidFill>
                  <a:schemeClr val="bg1"/>
                </a:solidFill>
                <a:latin typeface="+mn-lt"/>
                <a:ea typeface="ＭＳ Ｐゴシック" charset="0"/>
                <a:cs typeface="ＭＳ Ｐゴシック" charset="0"/>
              </a:rPr>
              <a:t>108581</a:t>
            </a:r>
            <a:endParaRPr lang="en-US" sz="1400" dirty="0">
              <a:solidFill>
                <a:schemeClr val="bg1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9569" name="Picture 1" descr="map_fu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3" y="1941513"/>
            <a:ext cx="8157534" cy="4725988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09570" name="TextBox 4"/>
          <p:cNvSpPr txBox="1">
            <a:spLocks noChangeArrowheads="1"/>
          </p:cNvSpPr>
          <p:nvPr/>
        </p:nvSpPr>
        <p:spPr bwMode="auto">
          <a:xfrm>
            <a:off x="1582738" y="152400"/>
            <a:ext cx="61976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200" dirty="0">
                <a:solidFill>
                  <a:schemeClr val="bg1"/>
                </a:solidFill>
                <a:latin typeface="Calibri" pitchFamily="34" charset="0"/>
              </a:rPr>
              <a:t>We Need Global Help Now </a:t>
            </a: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Not Next Month</a:t>
            </a:r>
          </a:p>
          <a:p>
            <a:pPr algn="ctr">
              <a:spcBef>
                <a:spcPts val="1000"/>
              </a:spcBef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(Global help: Share their issues with Mercy world wide and take concerns to UN)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Social, economic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0"/>
            <a:ext cx="9161463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059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013" y="1619250"/>
            <a:ext cx="8186737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Title 1"/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bg1"/>
                </a:solidFill>
              </a:rPr>
              <a:t>Rooted in our Faith and Tradition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19250"/>
            <a:ext cx="8229600" cy="4506913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400" dirty="0" smtClean="0">
              <a:ea typeface="+mn-ea"/>
              <a:cs typeface="+mn-cs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400" dirty="0">
              <a:ea typeface="+mn-ea"/>
              <a:cs typeface="+mn-cs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400" dirty="0" smtClean="0">
              <a:ea typeface="+mn-ea"/>
              <a:cs typeface="+mn-cs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400" dirty="0">
              <a:ea typeface="+mn-ea"/>
              <a:cs typeface="+mn-cs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4400" dirty="0">
              <a:ea typeface="+mn-ea"/>
              <a:cs typeface="+mn-cs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4400" dirty="0" smtClean="0">
                <a:ea typeface="+mn-ea"/>
                <a:cs typeface="+mn-cs"/>
              </a:rPr>
              <a:t>Mercy Global Action NOW</a:t>
            </a:r>
          </a:p>
        </p:txBody>
      </p:sp>
      <p:pic>
        <p:nvPicPr>
          <p:cNvPr id="110597" name="Picture 2" descr="Screen Shot 2014-09-15 at 7.22.22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1013" y="1417638"/>
            <a:ext cx="8205787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642" name="Picture 1" descr="Screen Shot 2014-09-15 at 9.02.4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533400"/>
            <a:ext cx="8051800" cy="56642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Placeholder 4" descr="IMG_094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28638" y="0"/>
            <a:ext cx="9672638" cy="725487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7775" y="4305300"/>
            <a:ext cx="3705225" cy="2552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5875" y="244475"/>
            <a:ext cx="35020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Helvetica" charset="0"/>
              </a:rPr>
              <a:t>Vital Contact</a:t>
            </a:r>
            <a:endParaRPr lang="en-US" sz="3600" b="1" dirty="0">
              <a:latin typeface="Helvetica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" descr="Root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0175"/>
            <a:ext cx="9144000" cy="69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Box 4"/>
          <p:cNvSpPr txBox="1">
            <a:spLocks noChangeArrowheads="1"/>
          </p:cNvSpPr>
          <p:nvPr/>
        </p:nvSpPr>
        <p:spPr bwMode="auto">
          <a:xfrm>
            <a:off x="0" y="0"/>
            <a:ext cx="86391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4800">
              <a:solidFill>
                <a:srgbClr val="103154"/>
              </a:solidFill>
            </a:endParaRPr>
          </a:p>
          <a:p>
            <a:endParaRPr lang="en-US" sz="4000" b="1">
              <a:solidFill>
                <a:srgbClr val="26FBFF"/>
              </a:solidFill>
            </a:endParaRPr>
          </a:p>
        </p:txBody>
      </p:sp>
      <p:sp>
        <p:nvSpPr>
          <p:cNvPr id="117763" name="TextBox 6"/>
          <p:cNvSpPr txBox="1">
            <a:spLocks noChangeArrowheads="1"/>
          </p:cNvSpPr>
          <p:nvPr/>
        </p:nvSpPr>
        <p:spPr bwMode="auto">
          <a:xfrm>
            <a:off x="4945063" y="6858000"/>
            <a:ext cx="4656137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solidFill>
                <a:srgbClr val="103154"/>
              </a:solidFill>
            </a:endParaRPr>
          </a:p>
          <a:p>
            <a:endParaRPr lang="en-US" sz="1800">
              <a:solidFill>
                <a:srgbClr val="103154"/>
              </a:solidFill>
            </a:endParaRPr>
          </a:p>
          <a:p>
            <a:endParaRPr lang="en-US" sz="1800">
              <a:solidFill>
                <a:srgbClr val="103154"/>
              </a:solidFill>
            </a:endParaRPr>
          </a:p>
          <a:p>
            <a:endParaRPr lang="en-US" sz="1800">
              <a:solidFill>
                <a:srgbClr val="103154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7764" name="Content Placeholder 5" descr="UN Flags Aine.jpg"/>
          <p:cNvPicPr>
            <a:picLocks noGrp="1" noChangeAspect="1"/>
          </p:cNvPicPr>
          <p:nvPr>
            <p:ph idx="1"/>
          </p:nvPr>
        </p:nvPicPr>
        <p:blipFill>
          <a:blip r:embed="rId3"/>
          <a:srcRect t="13336" b="13336"/>
          <a:stretch>
            <a:fillRect/>
          </a:stretch>
        </p:blipFill>
        <p:spPr>
          <a:xfrm>
            <a:off x="457200" y="400050"/>
            <a:ext cx="8229600" cy="6096000"/>
          </a:xfrm>
          <a:noFill/>
          <a:ln>
            <a:solidFill>
              <a:srgbClr val="1B82FF"/>
            </a:solidFill>
          </a:ln>
        </p:spPr>
      </p:pic>
      <p:sp>
        <p:nvSpPr>
          <p:cNvPr id="117765" name="TextBox 7"/>
          <p:cNvSpPr txBox="1">
            <a:spLocks noChangeArrowheads="1"/>
          </p:cNvSpPr>
          <p:nvPr/>
        </p:nvSpPr>
        <p:spPr bwMode="auto">
          <a:xfrm>
            <a:off x="457200" y="4470400"/>
            <a:ext cx="8229600" cy="1477328"/>
          </a:xfrm>
          <a:prstGeom prst="rect">
            <a:avLst/>
          </a:prstGeom>
          <a:solidFill>
            <a:srgbClr val="0B54D4">
              <a:alpha val="82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solidFill>
                  <a:srgbClr val="FFFFFF"/>
                </a:solidFill>
                <a:latin typeface="Calibri" pitchFamily="34" charset="0"/>
              </a:rPr>
              <a:t>Sustainable Development and Poverty </a:t>
            </a:r>
            <a:r>
              <a:rPr lang="en-US" sz="3000" dirty="0" smtClean="0">
                <a:solidFill>
                  <a:srgbClr val="FFFFFF"/>
                </a:solidFill>
                <a:latin typeface="Calibri" pitchFamily="34" charset="0"/>
              </a:rPr>
              <a:t>Eradication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  <a:latin typeface="Calibri" pitchFamily="34" charset="0"/>
              </a:rPr>
              <a:t>Mining </a:t>
            </a:r>
            <a:r>
              <a:rPr lang="en-US" sz="3000" dirty="0">
                <a:solidFill>
                  <a:srgbClr val="FFFFFF"/>
                </a:solidFill>
                <a:latin typeface="Calibri" pitchFamily="34" charset="0"/>
              </a:rPr>
              <a:t>&amp; Water Issues</a:t>
            </a:r>
          </a:p>
          <a:p>
            <a:pPr algn="ctr"/>
            <a:r>
              <a:rPr lang="en-US" sz="3000" dirty="0" smtClean="0">
                <a:solidFill>
                  <a:srgbClr val="FFFFFF"/>
                </a:solidFill>
                <a:latin typeface="Calibri" pitchFamily="34" charset="0"/>
              </a:rPr>
              <a:t>Combating </a:t>
            </a:r>
            <a:r>
              <a:rPr lang="en-US" sz="3000" dirty="0">
                <a:solidFill>
                  <a:srgbClr val="FFFFFF"/>
                </a:solidFill>
                <a:latin typeface="Calibri" pitchFamily="34" charset="0"/>
              </a:rPr>
              <a:t>Human Trafficking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 descr="Screen Shot 2014-05-11 at 10.30.41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77800"/>
            <a:ext cx="9144000" cy="703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5730875" y="5908675"/>
            <a:ext cx="34131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" charset="0"/>
              </a:rPr>
              <a:t>OVEC (Ohio Valley Environmental Coalition) &amp; </a:t>
            </a:r>
            <a:r>
              <a:rPr lang="en-US" sz="1600" dirty="0" err="1">
                <a:solidFill>
                  <a:srgbClr val="FFFFFF"/>
                </a:solidFill>
                <a:latin typeface="Helvetica" charset="0"/>
              </a:rPr>
              <a:t>Southwings</a:t>
            </a:r>
            <a:r>
              <a:rPr lang="en-US" sz="1600" dirty="0">
                <a:solidFill>
                  <a:srgbClr val="FFFFFF"/>
                </a:solidFill>
                <a:latin typeface="Helvetica" charset="0"/>
              </a:rPr>
              <a:t>. </a:t>
            </a:r>
            <a:br>
              <a:rPr lang="en-US" sz="1600" dirty="0">
                <a:solidFill>
                  <a:srgbClr val="FFFFFF"/>
                </a:solidFill>
                <a:latin typeface="Helvetica" charset="0"/>
              </a:rPr>
            </a:br>
            <a:r>
              <a:rPr lang="en-US" sz="1600" dirty="0">
                <a:solidFill>
                  <a:srgbClr val="FFFFFF"/>
                </a:solidFill>
                <a:latin typeface="Helvetica" charset="0"/>
              </a:rPr>
              <a:t>Used with permission.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1858" name="Picture 1" descr="518971 Coal Mining South Aftica 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412750"/>
            <a:ext cx="8305800" cy="55372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21859" name="TextBox 2"/>
          <p:cNvSpPr txBox="1">
            <a:spLocks noChangeArrowheads="1"/>
          </p:cNvSpPr>
          <p:nvPr/>
        </p:nvSpPr>
        <p:spPr bwMode="auto">
          <a:xfrm>
            <a:off x="419100" y="6383754"/>
            <a:ext cx="3695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UN 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Photo/Gill </a:t>
            </a:r>
            <a:r>
              <a:rPr lang="en-US" sz="1600" dirty="0" err="1">
                <a:solidFill>
                  <a:srgbClr val="FFFFFF"/>
                </a:solidFill>
                <a:latin typeface="Calibri" pitchFamily="34" charset="0"/>
              </a:rPr>
              <a:t>Fickling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: Photo # 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518971</a:t>
            </a:r>
            <a:endParaRPr lang="en-US" dirty="0">
              <a:solidFill>
                <a:srgbClr val="103154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883" name="Picture 1" descr="Flicker Human Trafficking Creative Commons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965200"/>
            <a:ext cx="7823200" cy="49276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22884" name="TextBox 2"/>
          <p:cNvSpPr txBox="1">
            <a:spLocks noChangeArrowheads="1"/>
          </p:cNvSpPr>
          <p:nvPr/>
        </p:nvSpPr>
        <p:spPr bwMode="auto">
          <a:xfrm>
            <a:off x="203201" y="6273800"/>
            <a:ext cx="4292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+mj-lt"/>
              </a:rPr>
              <a:t>Photo </a:t>
            </a:r>
            <a:r>
              <a:rPr lang="en-US" sz="1800" dirty="0">
                <a:solidFill>
                  <a:srgbClr val="FFFFFF"/>
                </a:solidFill>
                <a:latin typeface="+mj-lt"/>
              </a:rPr>
              <a:t>by </a:t>
            </a:r>
            <a:r>
              <a:rPr lang="en-US" sz="1800" dirty="0" err="1">
                <a:solidFill>
                  <a:srgbClr val="FFFFFF"/>
                </a:solidFill>
                <a:latin typeface="+mj-lt"/>
              </a:rPr>
              <a:t>Imagens</a:t>
            </a:r>
            <a:r>
              <a:rPr lang="en-US" sz="1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+mj-lt"/>
              </a:rPr>
              <a:t>Evangélicas</a:t>
            </a:r>
            <a:r>
              <a:rPr lang="en-US" sz="1800" dirty="0">
                <a:solidFill>
                  <a:srgbClr val="FFFFFF"/>
                </a:solidFill>
                <a:latin typeface="+mj-lt"/>
              </a:rPr>
              <a:t> via </a:t>
            </a:r>
            <a:r>
              <a:rPr lang="en-US" sz="1800" dirty="0" smtClean="0">
                <a:solidFill>
                  <a:srgbClr val="FFFFFF"/>
                </a:solidFill>
                <a:latin typeface="+mj-lt"/>
              </a:rPr>
              <a:t>Flickr.com</a:t>
            </a:r>
            <a:endParaRPr 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9525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500" dirty="0" smtClean="0">
                <a:solidFill>
                  <a:schemeClr val="bg1"/>
                </a:solidFill>
                <a:latin typeface="+mn-lt"/>
              </a:rPr>
              <a:t>Human Trafficking</a:t>
            </a:r>
            <a:endParaRPr lang="en-IE" sz="45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4931" name="Picture 2" descr="UN FLA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064" y="1032480"/>
            <a:ext cx="8205872" cy="4721226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24932" name="TextBox 3"/>
          <p:cNvSpPr txBox="1">
            <a:spLocks noChangeArrowheads="1"/>
          </p:cNvSpPr>
          <p:nvPr/>
        </p:nvSpPr>
        <p:spPr bwMode="auto">
          <a:xfrm>
            <a:off x="469064" y="6214646"/>
            <a:ext cx="3086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UN </a:t>
            </a:r>
            <a:r>
              <a:rPr lang="en-US" sz="1600" dirty="0">
                <a:solidFill>
                  <a:srgbClr val="FFFFFF"/>
                </a:solidFill>
                <a:latin typeface="Calibri" pitchFamily="34" charset="0"/>
              </a:rPr>
              <a:t>Photo/John Isaac/ Photo #</a:t>
            </a:r>
            <a:r>
              <a:rPr lang="en-US" sz="1600" dirty="0" smtClean="0">
                <a:solidFill>
                  <a:srgbClr val="FFFFFF"/>
                </a:solidFill>
                <a:latin typeface="Calibri" pitchFamily="34" charset="0"/>
              </a:rPr>
              <a:t>511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3000" y="247650"/>
            <a:ext cx="72961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4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</a:rPr>
              <a:t>Global Development Agenda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 descr="SG RIo +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8" name="TextBox 3"/>
          <p:cNvSpPr txBox="1">
            <a:spLocks noChangeArrowheads="1"/>
          </p:cNvSpPr>
          <p:nvPr/>
        </p:nvSpPr>
        <p:spPr bwMode="auto">
          <a:xfrm>
            <a:off x="5187950" y="6426200"/>
            <a:ext cx="3727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/>
              <a:t> </a:t>
            </a:r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UN  Photo/ Mark </a:t>
            </a:r>
            <a:r>
              <a:rPr lang="en-US" sz="1800" dirty="0" err="1">
                <a:solidFill>
                  <a:schemeClr val="bg1"/>
                </a:solidFill>
                <a:latin typeface="Calibri" pitchFamily="34" charset="0"/>
              </a:rPr>
              <a:t>Garten</a:t>
            </a:r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/# 518506</a:t>
            </a:r>
            <a:endParaRPr lang="en-US" sz="1800" dirty="0"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7105" name="Picture 3" descr="map_ful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1" y="1157028"/>
            <a:ext cx="8162924" cy="473127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UN FLA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931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TextBox 3"/>
          <p:cNvSpPr txBox="1">
            <a:spLocks noChangeArrowheads="1"/>
          </p:cNvSpPr>
          <p:nvPr/>
        </p:nvSpPr>
        <p:spPr bwMode="auto">
          <a:xfrm>
            <a:off x="76200" y="6306582"/>
            <a:ext cx="3486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Calibri" pitchFamily="34" charset="0"/>
              </a:rPr>
              <a:t>UN </a:t>
            </a:r>
            <a:r>
              <a:rPr lang="en-US" sz="1800" dirty="0">
                <a:solidFill>
                  <a:srgbClr val="FFFFFF"/>
                </a:solidFill>
                <a:latin typeface="Calibri" pitchFamily="34" charset="0"/>
              </a:rPr>
              <a:t>Photo/John Isaac/  Photo #</a:t>
            </a:r>
            <a:r>
              <a:rPr lang="en-US" sz="1800" dirty="0" smtClean="0">
                <a:solidFill>
                  <a:srgbClr val="FFFFFF"/>
                </a:solidFill>
                <a:latin typeface="Calibri" pitchFamily="34" charset="0"/>
              </a:rPr>
              <a:t>511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2100" y="0"/>
            <a:ext cx="37719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2100" y="1661220"/>
            <a:ext cx="37719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Sustainable Development Goals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 and 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Post 2015 Development </a:t>
            </a:r>
          </a:p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  <a:ea typeface="ＭＳ Ｐゴシック" charset="0"/>
                <a:cs typeface="ＭＳ Ｐゴシック" charset="0"/>
              </a:rPr>
              <a:t>Agenda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1" descr="Screen Shot 2014-08-07 at 9.58.55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500"/>
            <a:ext cx="9144000" cy="672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 descr="Comparis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3703638"/>
            <a:ext cx="9163050" cy="3154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32099" name="TextBox 2"/>
          <p:cNvSpPr txBox="1">
            <a:spLocks noChangeArrowheads="1"/>
          </p:cNvSpPr>
          <p:nvPr/>
        </p:nvSpPr>
        <p:spPr bwMode="auto">
          <a:xfrm>
            <a:off x="2725738" y="1136650"/>
            <a:ext cx="605313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Helvetica" charset="0"/>
              </a:rPr>
              <a:t>A Rights-Based Approach:</a:t>
            </a:r>
          </a:p>
          <a:p>
            <a:pPr algn="ctr">
              <a:spcBef>
                <a:spcPts val="1800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Resource Extraction in the Pursuit of Sustainable Development</a:t>
            </a:r>
          </a:p>
        </p:txBody>
      </p:sp>
      <p:sp>
        <p:nvSpPr>
          <p:cNvPr id="132100" name="TextBox 3"/>
          <p:cNvSpPr txBox="1">
            <a:spLocks noChangeArrowheads="1"/>
          </p:cNvSpPr>
          <p:nvPr/>
        </p:nvSpPr>
        <p:spPr bwMode="auto">
          <a:xfrm>
            <a:off x="979488" y="4005263"/>
            <a:ext cx="705326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Helvetica" charset="0"/>
              </a:rPr>
              <a:t>The Rights-Based Litmus Test</a:t>
            </a:r>
          </a:p>
          <a:p>
            <a:pPr>
              <a:spcBef>
                <a:spcPts val="1200"/>
              </a:spcBef>
            </a:pPr>
            <a:r>
              <a:rPr lang="en-US" b="1">
                <a:latin typeface="Helvetica" charset="0"/>
              </a:rPr>
              <a:t>				• Do no harm</a:t>
            </a:r>
          </a:p>
          <a:p>
            <a:pPr>
              <a:spcBef>
                <a:spcPts val="800"/>
              </a:spcBef>
            </a:pPr>
            <a:r>
              <a:rPr lang="en-US" b="1">
                <a:latin typeface="Helvetica" charset="0"/>
              </a:rPr>
              <a:t>				• Eradicate root causes of poverty</a:t>
            </a:r>
          </a:p>
          <a:p>
            <a:pPr>
              <a:spcBef>
                <a:spcPts val="800"/>
              </a:spcBef>
            </a:pPr>
            <a:r>
              <a:rPr lang="en-US" b="1">
                <a:latin typeface="Helvetica" charset="0"/>
              </a:rPr>
              <a:t>				• People as rights-holders</a:t>
            </a:r>
          </a:p>
          <a:p>
            <a:pPr>
              <a:spcBef>
                <a:spcPts val="800"/>
              </a:spcBef>
            </a:pPr>
            <a:r>
              <a:rPr lang="en-US" b="1">
                <a:latin typeface="Helvetica" charset="0"/>
              </a:rPr>
              <a:t>				• Sustainability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4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4147" name="Picture 1" descr="Flicker Human Trafficking Creative Commons cop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0" y="965200"/>
            <a:ext cx="7823200" cy="49276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34148" name="TextBox 2"/>
          <p:cNvSpPr txBox="1">
            <a:spLocks noChangeArrowheads="1"/>
          </p:cNvSpPr>
          <p:nvPr/>
        </p:nvSpPr>
        <p:spPr bwMode="auto">
          <a:xfrm>
            <a:off x="203200" y="6121400"/>
            <a:ext cx="45021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+mj-lt"/>
              </a:rPr>
              <a:t>Photo </a:t>
            </a:r>
            <a:r>
              <a:rPr lang="en-US" sz="1800" dirty="0">
                <a:solidFill>
                  <a:srgbClr val="FFFFFF"/>
                </a:solidFill>
                <a:latin typeface="+mj-lt"/>
              </a:rPr>
              <a:t>by </a:t>
            </a:r>
            <a:r>
              <a:rPr lang="en-US" sz="1800" dirty="0" err="1">
                <a:solidFill>
                  <a:srgbClr val="FFFFFF"/>
                </a:solidFill>
                <a:latin typeface="+mj-lt"/>
              </a:rPr>
              <a:t>Imagens</a:t>
            </a:r>
            <a:r>
              <a:rPr lang="en-US" sz="1800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+mj-lt"/>
              </a:rPr>
              <a:t>Evangélicas</a:t>
            </a:r>
            <a:r>
              <a:rPr lang="en-US" sz="1800" dirty="0">
                <a:solidFill>
                  <a:srgbClr val="FFFFFF"/>
                </a:solidFill>
                <a:latin typeface="+mj-lt"/>
              </a:rPr>
              <a:t> via </a:t>
            </a:r>
            <a:r>
              <a:rPr lang="en-US" sz="1800" dirty="0" smtClean="0">
                <a:solidFill>
                  <a:srgbClr val="FFFFFF"/>
                </a:solidFill>
                <a:latin typeface="+mj-lt"/>
              </a:rPr>
              <a:t>Flickr.com</a:t>
            </a:r>
            <a:endParaRPr lang="en-US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9525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4500" dirty="0" smtClean="0">
                <a:solidFill>
                  <a:schemeClr val="bg1"/>
                </a:solidFill>
                <a:latin typeface="+mn-lt"/>
              </a:rPr>
              <a:t>Human Trafficking</a:t>
            </a:r>
            <a:endParaRPr lang="en-IE" sz="45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194" name="TextBox 1"/>
          <p:cNvSpPr txBox="1">
            <a:spLocks noChangeArrowheads="1"/>
          </p:cNvSpPr>
          <p:nvPr/>
        </p:nvSpPr>
        <p:spPr bwMode="auto">
          <a:xfrm>
            <a:off x="2997200" y="3873500"/>
            <a:ext cx="4352925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Helvetica" charset="0"/>
              </a:rPr>
              <a:t>Economic </a:t>
            </a:r>
          </a:p>
          <a:p>
            <a:pPr>
              <a:spcBef>
                <a:spcPts val="2475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Social Exclusion and </a:t>
            </a:r>
            <a:br>
              <a:rPr lang="en-US" b="1">
                <a:solidFill>
                  <a:schemeClr val="bg1"/>
                </a:solidFill>
                <a:latin typeface="Helvetica" charset="0"/>
              </a:rPr>
            </a:br>
            <a:r>
              <a:rPr lang="en-US" b="1">
                <a:solidFill>
                  <a:schemeClr val="bg1"/>
                </a:solidFill>
                <a:latin typeface="Helvetica" charset="0"/>
              </a:rPr>
              <a:t>Gender Discrimination</a:t>
            </a:r>
          </a:p>
          <a:p>
            <a:pPr>
              <a:spcBef>
                <a:spcPts val="2475"/>
              </a:spcBef>
            </a:pPr>
            <a:r>
              <a:rPr lang="en-US" b="1">
                <a:solidFill>
                  <a:schemeClr val="bg1"/>
                </a:solidFill>
                <a:latin typeface="Helvetica" charset="0"/>
              </a:rPr>
              <a:t>Political, Legal, and </a:t>
            </a:r>
            <a:br>
              <a:rPr lang="en-US" b="1">
                <a:solidFill>
                  <a:schemeClr val="bg1"/>
                </a:solidFill>
                <a:latin typeface="Helvetica" charset="0"/>
              </a:rPr>
            </a:br>
            <a:r>
              <a:rPr lang="en-US" b="1">
                <a:solidFill>
                  <a:schemeClr val="bg1"/>
                </a:solidFill>
                <a:latin typeface="Helvetica" charset="0"/>
              </a:rPr>
              <a:t>Conflict</a:t>
            </a:r>
          </a:p>
          <a:p>
            <a:endParaRPr lang="en-US" b="1">
              <a:solidFill>
                <a:schemeClr val="bg1"/>
              </a:solidFill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127000"/>
            <a:ext cx="9144000" cy="360362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6196" name="Title 3"/>
          <p:cNvSpPr txBox="1">
            <a:spLocks/>
          </p:cNvSpPr>
          <p:nvPr/>
        </p:nvSpPr>
        <p:spPr bwMode="auto">
          <a:xfrm>
            <a:off x="2047875" y="688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ts val="5000"/>
              </a:lnSpc>
            </a:pPr>
            <a:r>
              <a:rPr lang="en-US" sz="4000" b="1">
                <a:latin typeface="Helvetica" charset="0"/>
              </a:rPr>
              <a:t>Development Model </a:t>
            </a:r>
            <a:br>
              <a:rPr lang="en-US" sz="4000" b="1">
                <a:latin typeface="Helvetica" charset="0"/>
              </a:rPr>
            </a:br>
            <a:r>
              <a:rPr lang="en-US" sz="4000" b="1">
                <a:latin typeface="Helvetica" charset="0"/>
              </a:rPr>
              <a:t>and the Root Causes </a:t>
            </a:r>
            <a:br>
              <a:rPr lang="en-US" sz="4000" b="1">
                <a:latin typeface="Helvetica" charset="0"/>
              </a:rPr>
            </a:br>
            <a:r>
              <a:rPr lang="en-US" sz="4000" b="1">
                <a:latin typeface="Helvetica" charset="0"/>
              </a:rPr>
              <a:t>of Human Trafficking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242" name="Title 4"/>
          <p:cNvSpPr>
            <a:spLocks noGrp="1"/>
          </p:cNvSpPr>
          <p:nvPr>
            <p:ph type="title"/>
          </p:nvPr>
        </p:nvSpPr>
        <p:spPr>
          <a:xfrm>
            <a:off x="2266950" y="274638"/>
            <a:ext cx="4622800" cy="88741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alibri" pitchFamily="34" charset="0"/>
              </a:rPr>
              <a:t>Gendered Impact</a:t>
            </a:r>
          </a:p>
        </p:txBody>
      </p:sp>
      <p:pic>
        <p:nvPicPr>
          <p:cNvPr id="138243" name="Content Placeholder 7" descr="Flicker Human Trafficking Creative Commons copy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4490" r="14490"/>
          <a:stretch>
            <a:fillRect/>
          </a:stretch>
        </p:blipFill>
        <p:spPr>
          <a:xfrm>
            <a:off x="4724400" y="1276350"/>
            <a:ext cx="4038600" cy="4525963"/>
          </a:xfrm>
          <a:ln>
            <a:solidFill>
              <a:srgbClr val="1B82FF"/>
            </a:solidFill>
          </a:ln>
        </p:spPr>
      </p:pic>
      <p:pic>
        <p:nvPicPr>
          <p:cNvPr id="138244" name="Picture 1" descr="Screen Shot 2014-05-11 at 10.30.41 AM.pn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3447" r="23447"/>
          <a:stretch>
            <a:fillRect/>
          </a:stretch>
        </p:blipFill>
        <p:spPr>
          <a:xfrm>
            <a:off x="533400" y="1276350"/>
            <a:ext cx="4038600" cy="4525963"/>
          </a:xfrm>
          <a:noFill/>
          <a:ln>
            <a:solidFill>
              <a:srgbClr val="1B82FF"/>
            </a:solidFill>
          </a:ln>
        </p:spPr>
      </p:pic>
      <p:sp>
        <p:nvSpPr>
          <p:cNvPr id="138245" name="TextBox 10"/>
          <p:cNvSpPr txBox="1">
            <a:spLocks noChangeArrowheads="1"/>
          </p:cNvSpPr>
          <p:nvPr/>
        </p:nvSpPr>
        <p:spPr bwMode="auto">
          <a:xfrm>
            <a:off x="876300" y="600962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  <a:latin typeface="Calibri" pitchFamily="34" charset="0"/>
              </a:rPr>
              <a:t>Ovec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(Ohio Valley Environmental Coalition) </a:t>
            </a:r>
          </a:p>
          <a:p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&amp; </a:t>
            </a:r>
            <a:r>
              <a:rPr lang="en-US" sz="1400" dirty="0" err="1">
                <a:solidFill>
                  <a:schemeClr val="bg1"/>
                </a:solidFill>
                <a:latin typeface="Calibri" pitchFamily="34" charset="0"/>
              </a:rPr>
              <a:t>Southwings</a:t>
            </a: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.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38246" name="TextBox 11"/>
          <p:cNvSpPr txBox="1">
            <a:spLocks noChangeArrowheads="1"/>
          </p:cNvSpPr>
          <p:nvPr/>
        </p:nvSpPr>
        <p:spPr bwMode="auto">
          <a:xfrm>
            <a:off x="5080000" y="6086475"/>
            <a:ext cx="184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38247" name="TextBox 12"/>
          <p:cNvSpPr txBox="1">
            <a:spLocks noChangeArrowheads="1"/>
          </p:cNvSpPr>
          <p:nvPr/>
        </p:nvSpPr>
        <p:spPr bwMode="auto">
          <a:xfrm>
            <a:off x="5041900" y="6086475"/>
            <a:ext cx="34163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Photo </a:t>
            </a: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by </a:t>
            </a:r>
            <a:r>
              <a:rPr lang="en-US" sz="1400" b="1" dirty="0" err="1">
                <a:solidFill>
                  <a:schemeClr val="bg1"/>
                </a:solidFill>
                <a:latin typeface="Calibri" pitchFamily="34" charset="0"/>
              </a:rPr>
              <a:t>Imagens</a:t>
            </a: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Calibri" pitchFamily="34" charset="0"/>
              </a:rPr>
              <a:t>Evangélicas</a:t>
            </a: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 via </a:t>
            </a:r>
            <a:r>
              <a:rPr lang="en-US" sz="1400" b="1" dirty="0" smtClean="0">
                <a:solidFill>
                  <a:schemeClr val="bg1"/>
                </a:solidFill>
                <a:latin typeface="Calibri" pitchFamily="34" charset="0"/>
              </a:rPr>
              <a:t>Flickr.com</a:t>
            </a:r>
            <a:endParaRPr lang="en-US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Placeholder 4" descr="IMG_094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28638" y="0"/>
            <a:ext cx="9672638" cy="725487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1750" y="4305300"/>
            <a:ext cx="3705225" cy="2552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-528638" y="266700"/>
            <a:ext cx="96726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IE" sz="3600" b="1" dirty="0" smtClean="0">
                <a:latin typeface="Helvetica" charset="0"/>
              </a:rPr>
              <a:t>The Human Right to Water and Sanitation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1314" name="Content Placeholder 3" descr="Screen Shot 2013-07-02 at 6.05.09 AM.png"/>
          <p:cNvPicPr>
            <a:picLocks noGrp="1" noChangeAspect="1"/>
          </p:cNvPicPr>
          <p:nvPr>
            <p:ph idx="1"/>
          </p:nvPr>
        </p:nvPicPr>
        <p:blipFill>
          <a:blip r:embed="rId3"/>
          <a:srcRect l="-8366" r="-8366"/>
          <a:stretch>
            <a:fillRect/>
          </a:stretch>
        </p:blipFill>
        <p:spPr>
          <a:xfrm>
            <a:off x="-885825" y="0"/>
            <a:ext cx="11295063" cy="68580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5" descr="Comparis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62" name="Picture 1" descr="Screen Shot 2014-08-07 at 10.33.42 A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0" y="3038475"/>
            <a:ext cx="6270625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TextBox 6"/>
          <p:cNvSpPr txBox="1">
            <a:spLocks noChangeArrowheads="1"/>
          </p:cNvSpPr>
          <p:nvPr/>
        </p:nvSpPr>
        <p:spPr bwMode="auto">
          <a:xfrm>
            <a:off x="2963863" y="1025525"/>
            <a:ext cx="541813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Helvetica" charset="0"/>
              </a:rPr>
              <a:t>Human Right to Water and Sanitation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0" y="5699125"/>
            <a:ext cx="9144000" cy="1107996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           </a:t>
            </a:r>
            <a:r>
              <a:rPr lang="en-US" sz="2800" b="1" dirty="0">
                <a:ln>
                  <a:solidFill>
                    <a:srgbClr val="103154"/>
                  </a:solidFill>
                </a:ln>
                <a:solidFill>
                  <a:srgbClr val="FFFFFF"/>
                </a:solidFill>
                <a:latin typeface="Georgia"/>
                <a:ea typeface="ＭＳ Ｐゴシック" charset="0"/>
                <a:cs typeface="ＭＳ Ｐゴシック" charset="0"/>
              </a:rPr>
              <a:t>     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Georgia"/>
                <a:ea typeface="ＭＳ Ｐゴシック" charset="0"/>
                <a:cs typeface="ＭＳ Ｐゴシック" charset="0"/>
              </a:rPr>
              <a:t> Reflection </a:t>
            </a:r>
          </a:p>
        </p:txBody>
      </p:sp>
      <p:pic>
        <p:nvPicPr>
          <p:cNvPr id="145411" name="Picture 5" descr="catherine_sket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100" y="66675"/>
            <a:ext cx="41179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WayMerc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 descr="bx41b-footprints-in-the-s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5021263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2" descr="catherine_sket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6075" y="0"/>
            <a:ext cx="50196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-19050" y="7938"/>
            <a:ext cx="4175125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noAutofit/>
          </a:bodyPr>
          <a:lstStyle/>
          <a:p>
            <a:pPr lvl="0"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6000" b="1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For all</a:t>
            </a:r>
          </a:p>
          <a:p>
            <a:pPr lvl="0"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6000" b="1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that </a:t>
            </a:r>
          </a:p>
          <a:p>
            <a:pPr lvl="0"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6000" b="1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shall be</a:t>
            </a:r>
          </a:p>
          <a:p>
            <a:pPr lvl="0"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8000" b="1" dirty="0">
                <a:solidFill>
                  <a:srgbClr val="000090"/>
                </a:solidFill>
                <a:latin typeface="Calibri"/>
                <a:ea typeface="ＭＳ Ｐゴシック" charset="0"/>
                <a:cs typeface="ＭＳ Ｐゴシック" charset="0"/>
              </a:rPr>
              <a:t>YES!</a:t>
            </a:r>
            <a:r>
              <a:rPr lang="en-US" sz="8000" b="1" dirty="0">
                <a:solidFill>
                  <a:srgbClr val="2D6385"/>
                </a:solidFill>
                <a:latin typeface="Calibri"/>
                <a:ea typeface="ＭＳ Ｐゴシック" charset="0"/>
                <a:cs typeface="ＭＳ Ｐゴシック" charset="0"/>
              </a:rPr>
              <a:t> </a:t>
            </a:r>
            <a:endParaRPr lang="en-US" sz="8000" b="1" dirty="0">
              <a:solidFill>
                <a:srgbClr val="2D6385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506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alibri" pitchFamily="34" charset="0"/>
              </a:rPr>
              <a:t>Living Yes!</a:t>
            </a:r>
          </a:p>
        </p:txBody>
      </p:sp>
      <p:pic>
        <p:nvPicPr>
          <p:cNvPr id="14950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27188"/>
            <a:ext cx="8229600" cy="4203700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49508" name="Content Placeholder 5"/>
          <p:cNvSpPr txBox="1">
            <a:spLocks/>
          </p:cNvSpPr>
          <p:nvPr/>
        </p:nvSpPr>
        <p:spPr bwMode="auto">
          <a:xfrm>
            <a:off x="-6097588" y="1744663"/>
            <a:ext cx="8229601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endParaRPr lang="en-US" sz="4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Box 1"/>
          <p:cNvSpPr txBox="1">
            <a:spLocks noChangeArrowheads="1"/>
          </p:cNvSpPr>
          <p:nvPr/>
        </p:nvSpPr>
        <p:spPr bwMode="auto">
          <a:xfrm>
            <a:off x="2725738" y="2549525"/>
            <a:ext cx="50212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charset="0"/>
              </a:rPr>
              <a:t>No Future </a:t>
            </a:r>
            <a:br>
              <a:rPr lang="en-US" sz="4800" b="1">
                <a:solidFill>
                  <a:schemeClr val="bg1"/>
                </a:solidFill>
                <a:latin typeface="Helvetica" charset="0"/>
              </a:rPr>
            </a:br>
            <a:r>
              <a:rPr lang="en-US" sz="4800" b="1">
                <a:solidFill>
                  <a:schemeClr val="bg1"/>
                </a:solidFill>
                <a:latin typeface="Helvetica" charset="0"/>
              </a:rPr>
              <a:t>Without Justice!</a:t>
            </a:r>
          </a:p>
        </p:txBody>
      </p:sp>
      <p:pic>
        <p:nvPicPr>
          <p:cNvPr id="151554" name="Picture 3" descr="Comparis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TextBox 4"/>
          <p:cNvSpPr txBox="1">
            <a:spLocks noChangeArrowheads="1"/>
          </p:cNvSpPr>
          <p:nvPr/>
        </p:nvSpPr>
        <p:spPr bwMode="auto">
          <a:xfrm>
            <a:off x="2963863" y="1073150"/>
            <a:ext cx="50212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charset="0"/>
              </a:rPr>
              <a:t>No Future </a:t>
            </a:r>
            <a:br>
              <a:rPr lang="en-US" sz="4800" b="1">
                <a:solidFill>
                  <a:schemeClr val="bg1"/>
                </a:solidFill>
                <a:latin typeface="Helvetica" charset="0"/>
              </a:rPr>
            </a:br>
            <a:r>
              <a:rPr lang="en-US" sz="4800" b="1">
                <a:solidFill>
                  <a:schemeClr val="bg1"/>
                </a:solidFill>
                <a:latin typeface="Helvetica" charset="0"/>
              </a:rPr>
              <a:t>Without Justice!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3703638"/>
            <a:ext cx="9163050" cy="3154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1557" name="TextBox 5"/>
          <p:cNvSpPr txBox="1">
            <a:spLocks noChangeArrowheads="1"/>
          </p:cNvSpPr>
          <p:nvPr/>
        </p:nvSpPr>
        <p:spPr bwMode="auto">
          <a:xfrm>
            <a:off x="2963863" y="4873625"/>
            <a:ext cx="50212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Development for whom?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2" descr="Comparison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2" name="TextBox 3"/>
          <p:cNvSpPr txBox="1">
            <a:spLocks noChangeArrowheads="1"/>
          </p:cNvSpPr>
          <p:nvPr/>
        </p:nvSpPr>
        <p:spPr bwMode="auto">
          <a:xfrm>
            <a:off x="2963863" y="1216025"/>
            <a:ext cx="50212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Helvetica" charset="0"/>
              </a:rPr>
              <a:t>No Future </a:t>
            </a:r>
            <a:br>
              <a:rPr lang="en-US" sz="4800" b="1">
                <a:solidFill>
                  <a:schemeClr val="bg1"/>
                </a:solidFill>
                <a:latin typeface="Helvetica" charset="0"/>
              </a:rPr>
            </a:br>
            <a:r>
              <a:rPr lang="en-US" sz="4800" b="1">
                <a:solidFill>
                  <a:schemeClr val="bg1"/>
                </a:solidFill>
                <a:latin typeface="Helvetica" charset="0"/>
              </a:rPr>
              <a:t>Without Justice!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3703638"/>
            <a:ext cx="9163050" cy="3154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53604" name="TextBox 4"/>
          <p:cNvSpPr txBox="1">
            <a:spLocks noChangeArrowheads="1"/>
          </p:cNvSpPr>
          <p:nvPr/>
        </p:nvSpPr>
        <p:spPr bwMode="auto">
          <a:xfrm>
            <a:off x="2963863" y="4349750"/>
            <a:ext cx="5021262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latin typeface="Helvetica" charset="0"/>
              </a:rPr>
              <a:t>Who benefits?</a:t>
            </a:r>
          </a:p>
          <a:p>
            <a:pPr algn="ctr">
              <a:lnSpc>
                <a:spcPts val="3400"/>
              </a:lnSpc>
              <a:spcBef>
                <a:spcPts val="1800"/>
              </a:spcBef>
            </a:pPr>
            <a:r>
              <a:rPr lang="en-US" b="1">
                <a:latin typeface="Helvetica" charset="0"/>
              </a:rPr>
              <a:t>Who bears the cost?</a:t>
            </a:r>
          </a:p>
          <a:p>
            <a:pPr algn="ctr">
              <a:lnSpc>
                <a:spcPts val="3400"/>
              </a:lnSpc>
              <a:spcBef>
                <a:spcPts val="1800"/>
              </a:spcBef>
            </a:pPr>
            <a:r>
              <a:rPr lang="en-US" b="1">
                <a:latin typeface="Helvetica" charset="0"/>
              </a:rPr>
              <a:t>Who is excluded?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 descr="Ac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Placeholder 4" descr="IMG_094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528638" y="0"/>
            <a:ext cx="9672638" cy="7254875"/>
          </a:xfrm>
        </p:spPr>
      </p:pic>
      <p:sp>
        <p:nvSpPr>
          <p:cNvPr id="156674" name="TextBox 4"/>
          <p:cNvSpPr txBox="1">
            <a:spLocks noChangeArrowheads="1"/>
          </p:cNvSpPr>
          <p:nvPr/>
        </p:nvSpPr>
        <p:spPr bwMode="auto">
          <a:xfrm>
            <a:off x="1889125" y="244475"/>
            <a:ext cx="50212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>
                <a:latin typeface="Helvetica" charset="0"/>
              </a:rPr>
              <a:t>In Solidarity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0" y="4371975"/>
            <a:ext cx="3705225" cy="2552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B54D4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0769" name="Picture 1" descr="map_full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2055813"/>
            <a:ext cx="7810500" cy="4524938"/>
          </a:xfrm>
          <a:prstGeom prst="rect">
            <a:avLst/>
          </a:prstGeom>
          <a:noFill/>
          <a:ln w="9525">
            <a:solidFill>
              <a:srgbClr val="1B82FF"/>
            </a:solidFill>
            <a:miter lim="800000"/>
            <a:headEnd/>
            <a:tailEnd/>
          </a:ln>
        </p:spPr>
      </p:pic>
      <p:sp>
        <p:nvSpPr>
          <p:cNvPr id="160770" name="TextBox 4"/>
          <p:cNvSpPr txBox="1">
            <a:spLocks noChangeArrowheads="1"/>
          </p:cNvSpPr>
          <p:nvPr/>
        </p:nvSpPr>
        <p:spPr bwMode="auto">
          <a:xfrm>
            <a:off x="1200150" y="171450"/>
            <a:ext cx="67818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Calibri" pitchFamily="34" charset="0"/>
              </a:rPr>
              <a:t>We Need Global Help Now </a:t>
            </a: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alibri" pitchFamily="34" charset="0"/>
              </a:rPr>
              <a:t>Not Next Month</a:t>
            </a:r>
          </a:p>
          <a:p>
            <a:pPr algn="ctr">
              <a:spcBef>
                <a:spcPts val="1000"/>
              </a:spcBef>
            </a:pPr>
            <a:r>
              <a:rPr lang="en-US" sz="1400" b="1" dirty="0">
                <a:solidFill>
                  <a:schemeClr val="bg1"/>
                </a:solidFill>
                <a:latin typeface="Calibri" pitchFamily="34" charset="0"/>
              </a:rPr>
              <a:t>(Global help: Share their issues with Mercy world wide and take concerns to UN)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 descr="bx41b-footprints-in-the-san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038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Picture 2" descr="catherine_sket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5000" y="228600"/>
            <a:ext cx="4394200" cy="6340475"/>
          </a:xfrm>
          <a:prstGeom prst="rect">
            <a:avLst/>
          </a:prstGeom>
          <a:noFill/>
          <a:ln w="76200">
            <a:solidFill>
              <a:srgbClr val="2149FF"/>
            </a:solidFill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228600"/>
            <a:ext cx="3927475" cy="6340475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76200">
            <a:solidFill>
              <a:srgbClr val="2149FF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4000" b="1" dirty="0">
              <a:ln w="50800"/>
              <a:solidFill>
                <a:srgbClr val="2149FF"/>
              </a:solidFill>
              <a:latin typeface="Book Antiqua"/>
              <a:ea typeface="+mn-ea"/>
              <a:cs typeface="Book Antiqua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>
                <a:ln w="50800"/>
                <a:solidFill>
                  <a:srgbClr val="2149FF"/>
                </a:solidFill>
                <a:latin typeface="Book Antiqua"/>
                <a:ea typeface="+mn-ea"/>
                <a:cs typeface="Book Antiqua"/>
              </a:rPr>
              <a:t>Another world is not only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>
                <a:ln w="50800"/>
                <a:solidFill>
                  <a:srgbClr val="2149FF"/>
                </a:solidFill>
                <a:latin typeface="Book Antiqua"/>
                <a:ea typeface="+mn-ea"/>
                <a:cs typeface="Book Antiqua"/>
              </a:rPr>
              <a:t>Possible,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>
                <a:ln w="50800"/>
                <a:solidFill>
                  <a:srgbClr val="2149FF"/>
                </a:solidFill>
                <a:latin typeface="Book Antiqua"/>
                <a:ea typeface="+mn-ea"/>
                <a:cs typeface="Book Antiqua"/>
              </a:rPr>
              <a:t>she is on her way. 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>
                <a:ln w="50800"/>
                <a:solidFill>
                  <a:srgbClr val="2149FF"/>
                </a:solidFill>
                <a:latin typeface="Book Antiqua"/>
                <a:ea typeface="+mn-ea"/>
                <a:cs typeface="Book Antiqua"/>
              </a:rPr>
              <a:t>On a quiet day, I can hear her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>
                <a:ln w="50800"/>
                <a:solidFill>
                  <a:srgbClr val="2149FF"/>
                </a:solidFill>
                <a:latin typeface="Book Antiqua"/>
                <a:ea typeface="+mn-ea"/>
                <a:cs typeface="Book Antiqua"/>
              </a:rPr>
              <a:t>Breathing.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defRPr/>
            </a:pPr>
            <a:r>
              <a:rPr lang="en-US" b="1" dirty="0">
                <a:ln w="50800"/>
                <a:solidFill>
                  <a:srgbClr val="2149FF"/>
                </a:solidFill>
                <a:latin typeface="Book Antiqua"/>
                <a:ea typeface="+mn-ea"/>
                <a:cs typeface="Book Antiqua"/>
              </a:rPr>
              <a:t>                 -Arundhati Roy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0" y="5802528"/>
            <a:ext cx="9144000" cy="1015663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50000"/>
                  <a:alpha val="60000"/>
                </a:schemeClr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Image of Catherine </a:t>
            </a:r>
            <a:r>
              <a:rPr lang="en-US" sz="2800" b="1" dirty="0" err="1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McAuley</a:t>
            </a:r>
            <a:r>
              <a:rPr lang="en-US" sz="2800" b="1" dirty="0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 by Marie  Henderson, </a:t>
            </a:r>
            <a:r>
              <a:rPr lang="en-US" sz="2800" b="1" dirty="0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RSM  </a:t>
            </a:r>
            <a:r>
              <a:rPr lang="en-US" sz="3600" b="1" dirty="0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http</a:t>
            </a:r>
            <a:r>
              <a:rPr lang="en-US" b="1" dirty="0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://</a:t>
            </a:r>
            <a:r>
              <a:rPr lang="en-US" b="1" dirty="0" err="1">
                <a:ln>
                  <a:solidFill>
                    <a:srgbClr val="103154"/>
                  </a:solidFill>
                </a:ln>
                <a:solidFill>
                  <a:srgbClr val="000090"/>
                </a:solidFill>
                <a:latin typeface="+mj-lt"/>
                <a:ea typeface="ＭＳ Ｐゴシック" charset="0"/>
                <a:cs typeface="ＭＳ Ｐゴシック" charset="0"/>
              </a:rPr>
              <a:t>www.mcauleyimages.com</a:t>
            </a:r>
            <a:endParaRPr lang="en-US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9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43" name="Picture 5" descr="catherine_sket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8100" y="66675"/>
            <a:ext cx="41179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atherine_sket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86125" cy="6883400"/>
          </a:xfrm>
          <a:prstGeom prst="rect">
            <a:avLst/>
          </a:prstGeom>
          <a:solidFill>
            <a:srgbClr val="2149FF"/>
          </a:solidFill>
          <a:ln w="76200">
            <a:solidFill>
              <a:srgbClr val="2149FF"/>
            </a:solidFill>
            <a:miter lim="800000"/>
            <a:headEnd/>
            <a:tailEnd/>
          </a:ln>
        </p:spPr>
      </p:pic>
      <p:pic>
        <p:nvPicPr>
          <p:cNvPr id="51202" name="Picture 2" descr="Screen Shot 2013-10-09 at 1.03.03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25400"/>
            <a:ext cx="6113463" cy="6858000"/>
          </a:xfrm>
          <a:prstGeom prst="rect">
            <a:avLst/>
          </a:prstGeom>
          <a:solidFill>
            <a:srgbClr val="2149FF"/>
          </a:solidFill>
          <a:ln w="76200">
            <a:solidFill>
              <a:srgbClr val="2149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atherine_sket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86125" cy="7086600"/>
          </a:xfrm>
          <a:prstGeom prst="rect">
            <a:avLst/>
          </a:prstGeom>
          <a:solidFill>
            <a:srgbClr val="2149FF"/>
          </a:solidFill>
          <a:ln w="76200">
            <a:solidFill>
              <a:srgbClr val="2149FF"/>
            </a:solidFill>
            <a:miter lim="800000"/>
            <a:headEnd/>
            <a:tailEnd/>
          </a:ln>
        </p:spPr>
      </p:pic>
      <p:pic>
        <p:nvPicPr>
          <p:cNvPr id="53250" name="Picture 1" descr="Screen Shot 2013-10-09 at 1.02.37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25" y="0"/>
            <a:ext cx="5857875" cy="7086600"/>
          </a:xfrm>
          <a:prstGeom prst="rect">
            <a:avLst/>
          </a:prstGeom>
          <a:solidFill>
            <a:srgbClr val="0000FF"/>
          </a:solidFill>
          <a:ln w="76200">
            <a:solidFill>
              <a:srgbClr val="2149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 descr="WayMercy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305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23215</TotalTime>
  <Words>471</Words>
  <Application>Microsoft Office PowerPoint</Application>
  <PresentationFormat>On-screen Show (4:3)</PresentationFormat>
  <Paragraphs>182</Paragraphs>
  <Slides>69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Georgia</vt:lpstr>
      <vt:lpstr>MS PGothic</vt:lpstr>
      <vt:lpstr>Arial</vt:lpstr>
      <vt:lpstr>MS PGothic</vt:lpstr>
      <vt:lpstr>Calibri</vt:lpstr>
      <vt:lpstr>Helvetica</vt:lpstr>
      <vt:lpstr>Century Gothic</vt:lpstr>
      <vt:lpstr>Book Antiqua</vt:lpstr>
      <vt:lpstr>Office Theme</vt:lpstr>
      <vt:lpstr>4_Office Theme</vt:lpstr>
      <vt:lpstr>5_Office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Human Trafficking 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Rooted in our Faith and Tradition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Gendered Impact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Born -&gt; Adolescents</dc:title>
  <dc:creator>Patrick McEnroe</dc:creator>
  <cp:lastModifiedBy>sara.druhan</cp:lastModifiedBy>
  <cp:revision>385</cp:revision>
  <dcterms:created xsi:type="dcterms:W3CDTF">2013-09-03T13:40:22Z</dcterms:created>
  <dcterms:modified xsi:type="dcterms:W3CDTF">2014-09-18T14:58:06Z</dcterms:modified>
</cp:coreProperties>
</file>