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2" r:id="rId1"/>
  </p:sldMasterIdLst>
  <p:notesMasterIdLst>
    <p:notesMasterId r:id="rId21"/>
  </p:notesMasterIdLst>
  <p:handoutMasterIdLst>
    <p:handoutMasterId r:id="rId22"/>
  </p:handoutMasterIdLst>
  <p:sldIdLst>
    <p:sldId id="256" r:id="rId2"/>
    <p:sldId id="257" r:id="rId3"/>
    <p:sldId id="259" r:id="rId4"/>
    <p:sldId id="261" r:id="rId5"/>
    <p:sldId id="264" r:id="rId6"/>
    <p:sldId id="262" r:id="rId7"/>
    <p:sldId id="265" r:id="rId8"/>
    <p:sldId id="269" r:id="rId9"/>
    <p:sldId id="267" r:id="rId10"/>
    <p:sldId id="268" r:id="rId11"/>
    <p:sldId id="260" r:id="rId12"/>
    <p:sldId id="276" r:id="rId13"/>
    <p:sldId id="271" r:id="rId14"/>
    <p:sldId id="274" r:id="rId15"/>
    <p:sldId id="273" r:id="rId16"/>
    <p:sldId id="270" r:id="rId17"/>
    <p:sldId id="275" r:id="rId18"/>
    <p:sldId id="266" r:id="rId19"/>
    <p:sldId id="272" r:id="rId2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gan, Deirdre" initials="HD" lastIdx="5" clrIdx="0">
    <p:extLst>
      <p:ext uri="{19B8F6BF-5375-455C-9EA6-DF929625EA0E}">
        <p15:presenceInfo xmlns:p15="http://schemas.microsoft.com/office/powerpoint/2012/main" userId="S-1-5-21-366280191-1431725683-3082433272-13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6433" autoAdjust="0"/>
  </p:normalViewPr>
  <p:slideViewPr>
    <p:cSldViewPr snapToGrid="0">
      <p:cViewPr varScale="1">
        <p:scale>
          <a:sx n="112" d="100"/>
          <a:sy n="112" d="100"/>
        </p:scale>
        <p:origin x="492" y="108"/>
      </p:cViewPr>
      <p:guideLst/>
    </p:cSldViewPr>
  </p:slideViewPr>
  <p:outlineViewPr>
    <p:cViewPr>
      <p:scale>
        <a:sx n="33" d="100"/>
        <a:sy n="33" d="100"/>
      </p:scale>
      <p:origin x="0" y="-61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E0B15A2-0567-46BF-868E-F96074D39575}" type="datetimeFigureOut">
              <a:rPr lang="en-GB" smtClean="0"/>
              <a:t>19/06/2017</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5F32860-9947-49B5-9BB7-5606043CFE9F}" type="slidenum">
              <a:rPr lang="en-GB" smtClean="0"/>
              <a:t>‹#›</a:t>
            </a:fld>
            <a:endParaRPr lang="en-GB"/>
          </a:p>
        </p:txBody>
      </p:sp>
    </p:spTree>
    <p:extLst>
      <p:ext uri="{BB962C8B-B14F-4D97-AF65-F5344CB8AC3E}">
        <p14:creationId xmlns:p14="http://schemas.microsoft.com/office/powerpoint/2010/main" val="1480386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4630F22-B9AC-46AB-A402-A860A6960C1D}" type="datetimeFigureOut">
              <a:rPr lang="en-GB" smtClean="0"/>
              <a:t>19/06/2017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F2D7858-2BA5-43A9-B19A-94BFD4FFB766}" type="slidenum">
              <a:rPr lang="en-GB" smtClean="0"/>
              <a:t>‹#›</a:t>
            </a:fld>
            <a:endParaRPr lang="en-GB"/>
          </a:p>
        </p:txBody>
      </p:sp>
    </p:spTree>
    <p:extLst>
      <p:ext uri="{BB962C8B-B14F-4D97-AF65-F5344CB8AC3E}">
        <p14:creationId xmlns:p14="http://schemas.microsoft.com/office/powerpoint/2010/main" val="86957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ducation.ie/en/Learners/Services/Pilot-Support-Schem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2D7858-2BA5-43A9-B19A-94BFD4FFB766}" type="slidenum">
              <a:rPr lang="en-GB" smtClean="0"/>
              <a:t>1</a:t>
            </a:fld>
            <a:endParaRPr lang="en-GB"/>
          </a:p>
        </p:txBody>
      </p:sp>
    </p:spTree>
    <p:extLst>
      <p:ext uri="{BB962C8B-B14F-4D97-AF65-F5344CB8AC3E}">
        <p14:creationId xmlns:p14="http://schemas.microsoft.com/office/powerpoint/2010/main" val="146910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32 = 1</a:t>
            </a:r>
            <a:r>
              <a:rPr lang="en-GB" baseline="0" dirty="0" smtClean="0"/>
              <a:t> Reception centre in Dublin, 29 accommodation centres, 2 self-catering centres in Dublin &amp; Louth. </a:t>
            </a:r>
          </a:p>
          <a:p>
            <a:r>
              <a:rPr lang="en-GB" sz="1200" b="0" i="0" u="none" strike="noStrike" kern="1200" baseline="0" dirty="0" smtClean="0">
                <a:solidFill>
                  <a:schemeClr val="tx1"/>
                </a:solidFill>
                <a:latin typeface="+mn-lt"/>
                <a:ea typeface="+mn-ea"/>
                <a:cs typeface="+mn-cs"/>
              </a:rPr>
              <a:t>Only three were built ("system built") for the purpose of accommodating asylum seekers. The majority of the portfolio comprises buildings which had a different initial purpose i.e. former hotels, guesthouses (B&amp;B), hostels, former convents / nursing Homes, a holiday camp and a mobile home site.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McMahon report (2015) called for the Direct Provision weekly allowance to be increased from €19.10 to €38.74 for adults and from €9.60 to €29.80 for children. The DP Allowance for children increased from €9.60 to €15.60 with effect from January 2015. In its second progress report in Feb 2017, it states that any further increase to the DPA rate is a matter for Government and would have to be considered in a budgetary context.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F2D7858-2BA5-43A9-B19A-94BFD4FFB766}" type="slidenum">
              <a:rPr lang="en-GB" smtClean="0"/>
              <a:t>4</a:t>
            </a:fld>
            <a:endParaRPr lang="en-GB"/>
          </a:p>
        </p:txBody>
      </p:sp>
    </p:spTree>
    <p:extLst>
      <p:ext uri="{BB962C8B-B14F-4D97-AF65-F5344CB8AC3E}">
        <p14:creationId xmlns:p14="http://schemas.microsoft.com/office/powerpoint/2010/main" val="205325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Department of Education and Skills’ Pilot Student Support Scheme</a:t>
            </a:r>
            <a:r>
              <a:rPr lang="en-GB" dirty="0" smtClean="0"/>
              <a:t>, is a welcome first step in this area, it contains strict criteria which means few children caught up in the asylum system can avail of it. A person must have spent five years in an Irish school, five years in the asylum process, completed their Leaving Certificate and not have a deportation order against them.</a:t>
            </a:r>
            <a:endParaRPr lang="en-GB" dirty="0"/>
          </a:p>
        </p:txBody>
      </p:sp>
      <p:sp>
        <p:nvSpPr>
          <p:cNvPr id="4" name="Slide Number Placeholder 3"/>
          <p:cNvSpPr>
            <a:spLocks noGrp="1"/>
          </p:cNvSpPr>
          <p:nvPr>
            <p:ph type="sldNum" sz="quarter" idx="10"/>
          </p:nvPr>
        </p:nvSpPr>
        <p:spPr/>
        <p:txBody>
          <a:bodyPr/>
          <a:lstStyle/>
          <a:p>
            <a:fld id="{6F2D7858-2BA5-43A9-B19A-94BFD4FFB766}" type="slidenum">
              <a:rPr lang="en-GB" smtClean="0"/>
              <a:t>6</a:t>
            </a:fld>
            <a:endParaRPr lang="en-GB"/>
          </a:p>
        </p:txBody>
      </p:sp>
    </p:spTree>
    <p:extLst>
      <p:ext uri="{BB962C8B-B14F-4D97-AF65-F5344CB8AC3E}">
        <p14:creationId xmlns:p14="http://schemas.microsoft.com/office/powerpoint/2010/main" val="147825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All Direct Provision accommodation centres that host families should be required to provide or facilitate (i.e. through an NGO or local organisation), as part of their contract, a full-time serviced after-school homework or study club, or transport to and from school-based homework or study clubs, throughout the school year. The on-site clubs should be age-appropriate, attractive, well-heated, appropriately supervised and equipped with Wi-Fi and sufficient numbers of computers. 	</a:t>
            </a:r>
          </a:p>
          <a:p>
            <a:r>
              <a:rPr lang="en-GB" sz="1200" b="1" i="0" u="none" strike="noStrike" kern="1200" baseline="0" dirty="0" smtClean="0">
                <a:solidFill>
                  <a:schemeClr val="tx1"/>
                </a:solidFill>
                <a:latin typeface="+mn-lt"/>
                <a:ea typeface="+mn-ea"/>
                <a:cs typeface="+mn-cs"/>
              </a:rPr>
              <a:t>Department/Agency Responsible: </a:t>
            </a:r>
            <a:r>
              <a:rPr lang="en-GB" sz="1200" b="0" i="0" u="none" strike="noStrike" kern="1200" baseline="0" dirty="0" smtClean="0">
                <a:solidFill>
                  <a:schemeClr val="tx1"/>
                </a:solidFill>
                <a:latin typeface="+mn-lt"/>
                <a:ea typeface="+mn-ea"/>
                <a:cs typeface="+mn-cs"/>
              </a:rPr>
              <a:t>RIA </a:t>
            </a:r>
          </a:p>
          <a:p>
            <a:r>
              <a:rPr lang="en-GB" sz="1200" b="1" i="0" u="none" strike="noStrike" kern="1200" baseline="0" dirty="0" smtClean="0">
                <a:solidFill>
                  <a:schemeClr val="tx1"/>
                </a:solidFill>
                <a:latin typeface="+mn-lt"/>
                <a:ea typeface="+mn-ea"/>
                <a:cs typeface="+mn-cs"/>
              </a:rPr>
              <a:t>Current Position: </a:t>
            </a:r>
            <a:r>
              <a:rPr lang="en-GB" sz="1200" b="0" i="0" u="none" strike="noStrike" kern="1200" baseline="0" dirty="0" smtClean="0">
                <a:solidFill>
                  <a:schemeClr val="tx1"/>
                </a:solidFill>
                <a:latin typeface="+mn-lt"/>
                <a:ea typeface="+mn-ea"/>
                <a:cs typeface="+mn-cs"/>
              </a:rPr>
              <a:t>This recommendation was reported as implemented in June 2016. 	</a:t>
            </a:r>
          </a:p>
          <a:p>
            <a:endParaRPr lang="en-GB" dirty="0"/>
          </a:p>
        </p:txBody>
      </p:sp>
      <p:sp>
        <p:nvSpPr>
          <p:cNvPr id="4" name="Slide Number Placeholder 3"/>
          <p:cNvSpPr>
            <a:spLocks noGrp="1"/>
          </p:cNvSpPr>
          <p:nvPr>
            <p:ph type="sldNum" sz="quarter" idx="10"/>
          </p:nvPr>
        </p:nvSpPr>
        <p:spPr/>
        <p:txBody>
          <a:bodyPr/>
          <a:lstStyle/>
          <a:p>
            <a:fld id="{6F2D7858-2BA5-43A9-B19A-94BFD4FFB766}" type="slidenum">
              <a:rPr lang="en-GB" smtClean="0"/>
              <a:t>11</a:t>
            </a:fld>
            <a:endParaRPr lang="en-GB"/>
          </a:p>
        </p:txBody>
      </p:sp>
    </p:spTree>
    <p:extLst>
      <p:ext uri="{BB962C8B-B14F-4D97-AF65-F5344CB8AC3E}">
        <p14:creationId xmlns:p14="http://schemas.microsoft.com/office/powerpoint/2010/main" val="276721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Recommendation: </a:t>
            </a:r>
            <a:r>
              <a:rPr lang="en-GB" sz="1200" b="0" i="0" u="none" strike="noStrike" kern="1200" baseline="0" dirty="0" smtClean="0">
                <a:solidFill>
                  <a:schemeClr val="tx1"/>
                </a:solidFill>
                <a:latin typeface="+mn-lt"/>
                <a:ea typeface="+mn-ea"/>
                <a:cs typeface="+mn-cs"/>
              </a:rPr>
              <a:t>An awareness initiative should be rolled out to ensure that Boards of Management and school principals are familiar with the financial and other challenges facing children in Direct Provision and their families. 	</a:t>
            </a:r>
          </a:p>
          <a:p>
            <a:r>
              <a:rPr lang="en-GB" sz="1200" b="1" i="0" u="none" strike="noStrike" kern="1200" baseline="0" dirty="0" smtClean="0">
                <a:solidFill>
                  <a:schemeClr val="tx1"/>
                </a:solidFill>
                <a:latin typeface="+mn-lt"/>
                <a:ea typeface="+mn-ea"/>
                <a:cs typeface="+mn-cs"/>
              </a:rPr>
              <a:t>Department/Agency Responsible: </a:t>
            </a:r>
            <a:r>
              <a:rPr lang="en-GB" sz="1200" b="0" i="0" u="none" strike="noStrike" kern="1200" baseline="0" dirty="0" smtClean="0">
                <a:solidFill>
                  <a:schemeClr val="tx1"/>
                </a:solidFill>
                <a:latin typeface="+mn-lt"/>
                <a:ea typeface="+mn-ea"/>
                <a:cs typeface="+mn-cs"/>
              </a:rPr>
              <a:t>Department of Education and Skills </a:t>
            </a:r>
          </a:p>
          <a:p>
            <a:r>
              <a:rPr lang="en-GB" sz="1200" b="1" i="0" u="none" strike="noStrike" kern="1200" baseline="0" dirty="0" smtClean="0">
                <a:solidFill>
                  <a:schemeClr val="tx1"/>
                </a:solidFill>
                <a:latin typeface="+mn-lt"/>
                <a:ea typeface="+mn-ea"/>
                <a:cs typeface="+mn-cs"/>
              </a:rPr>
              <a:t>Current Position: </a:t>
            </a:r>
            <a:r>
              <a:rPr lang="en-GB" sz="1200" b="0" i="0" u="none" strike="noStrike" kern="1200" baseline="0" dirty="0" smtClean="0">
                <a:solidFill>
                  <a:schemeClr val="tx1"/>
                </a:solidFill>
                <a:latin typeface="+mn-lt"/>
                <a:ea typeface="+mn-ea"/>
                <a:cs typeface="+mn-cs"/>
              </a:rPr>
              <a:t>Department of Education and Skills have seconded an officer to RIA and that Officer links in with local schools and accommodation centres as appropriate and necessary. 	</a:t>
            </a:r>
          </a:p>
          <a:p>
            <a:endParaRPr lang="en-GB" dirty="0"/>
          </a:p>
        </p:txBody>
      </p:sp>
      <p:sp>
        <p:nvSpPr>
          <p:cNvPr id="4" name="Slide Number Placeholder 3"/>
          <p:cNvSpPr>
            <a:spLocks noGrp="1"/>
          </p:cNvSpPr>
          <p:nvPr>
            <p:ph type="sldNum" sz="quarter" idx="10"/>
          </p:nvPr>
        </p:nvSpPr>
        <p:spPr/>
        <p:txBody>
          <a:bodyPr/>
          <a:lstStyle/>
          <a:p>
            <a:fld id="{6F2D7858-2BA5-43A9-B19A-94BFD4FFB766}" type="slidenum">
              <a:rPr lang="en-GB" smtClean="0"/>
              <a:t>12</a:t>
            </a:fld>
            <a:endParaRPr lang="en-GB"/>
          </a:p>
        </p:txBody>
      </p:sp>
    </p:spTree>
    <p:extLst>
      <p:ext uri="{BB962C8B-B14F-4D97-AF65-F5344CB8AC3E}">
        <p14:creationId xmlns:p14="http://schemas.microsoft.com/office/powerpoint/2010/main" val="2958707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trying to ‘normalise’ the deportation of children by saying that they were just moving to another school, the School Principal denies the role of the school personnel, at least indirectly, in the State’s asylum process, and appears to underestimate children’s awareness of the situation of their peers.</a:t>
            </a:r>
          </a:p>
          <a:p>
            <a:endParaRPr lang="en-GB" dirty="0"/>
          </a:p>
        </p:txBody>
      </p:sp>
      <p:sp>
        <p:nvSpPr>
          <p:cNvPr id="4" name="Slide Number Placeholder 3"/>
          <p:cNvSpPr>
            <a:spLocks noGrp="1"/>
          </p:cNvSpPr>
          <p:nvPr>
            <p:ph type="sldNum" sz="quarter" idx="10"/>
          </p:nvPr>
        </p:nvSpPr>
        <p:spPr/>
        <p:txBody>
          <a:bodyPr/>
          <a:lstStyle/>
          <a:p>
            <a:fld id="{6F2D7858-2BA5-43A9-B19A-94BFD4FFB766}" type="slidenum">
              <a:rPr lang="en-GB" smtClean="0"/>
              <a:t>17</a:t>
            </a:fld>
            <a:endParaRPr lang="en-GB"/>
          </a:p>
        </p:txBody>
      </p:sp>
    </p:spTree>
    <p:extLst>
      <p:ext uri="{BB962C8B-B14F-4D97-AF65-F5344CB8AC3E}">
        <p14:creationId xmlns:p14="http://schemas.microsoft.com/office/powerpoint/2010/main" val="356443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0469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6/19/2017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8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23953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90558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7848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6/19/2017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8991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6/19/2017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5930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0891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627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6DFF08F-DC6B-4601-B491-B0F83F6DD2DA}" type="datetimeFigureOut">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9683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656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6/19/2017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3024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6/19/2017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9449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6DFF08F-DC6B-4601-B491-B0F83F6DD2DA}" type="datetimeFigureOut">
              <a:rPr lang="en-US" smtClean="0"/>
              <a:t>6/19/2017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855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DFF08F-DC6B-4601-B491-B0F83F6DD2DA}" type="datetimeFigureOut">
              <a:rPr lang="en-US" smtClean="0"/>
              <a:t>6/19/2017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824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6DFF08F-DC6B-4601-B491-B0F83F6DD2DA}" type="datetimeFigureOut">
              <a:rPr lang="en-US" smtClean="0"/>
              <a:t>6/19/2017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582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6/19/2017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7292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DFF08F-DC6B-4601-B491-B0F83F6DD2DA}" type="datetimeFigureOut">
              <a:rPr lang="en-US" smtClean="0"/>
              <a:pPr/>
              <a:t>6/19/2017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5925173"/>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60577"/>
            <a:ext cx="10361542" cy="2498620"/>
          </a:xfrm>
        </p:spPr>
        <p:txBody>
          <a:bodyPr/>
          <a:lstStyle/>
          <a:p>
            <a:r>
              <a:rPr lang="en-GB" sz="4000" dirty="0" smtClean="0"/>
              <a:t>Primary schools relationships </a:t>
            </a:r>
            <a:r>
              <a:rPr lang="en-GB" sz="4000" dirty="0"/>
              <a:t>with </a:t>
            </a:r>
            <a:r>
              <a:rPr lang="en-GB" sz="4000" dirty="0" smtClean="0"/>
              <a:t>asylum-seeking families in </a:t>
            </a:r>
            <a:r>
              <a:rPr lang="en-GB" sz="4000" dirty="0"/>
              <a:t>Ireland</a:t>
            </a:r>
          </a:p>
        </p:txBody>
      </p:sp>
      <p:sp>
        <p:nvSpPr>
          <p:cNvPr id="3" name="Subtitle 2"/>
          <p:cNvSpPr>
            <a:spLocks noGrp="1"/>
          </p:cNvSpPr>
          <p:nvPr>
            <p:ph type="subTitle" idx="1"/>
          </p:nvPr>
        </p:nvSpPr>
        <p:spPr>
          <a:xfrm>
            <a:off x="1154955" y="3999433"/>
            <a:ext cx="8825658" cy="935764"/>
          </a:xfrm>
        </p:spPr>
        <p:txBody>
          <a:bodyPr/>
          <a:lstStyle/>
          <a:p>
            <a:r>
              <a:rPr lang="en-GB" dirty="0"/>
              <a:t>World Refugee </a:t>
            </a:r>
            <a:r>
              <a:rPr lang="en-GB" dirty="0" smtClean="0"/>
              <a:t>Day Workshop 20</a:t>
            </a:r>
            <a:r>
              <a:rPr lang="en-GB" baseline="30000" dirty="0" smtClean="0"/>
              <a:t>th</a:t>
            </a:r>
            <a:r>
              <a:rPr lang="en-GB" dirty="0" smtClean="0"/>
              <a:t> June 2017</a:t>
            </a:r>
          </a:p>
          <a:p>
            <a:r>
              <a:rPr lang="en-GB" dirty="0" smtClean="0"/>
              <a:t>UCD/Irish Refugee Council</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860" y="2827634"/>
            <a:ext cx="2699045" cy="2107562"/>
          </a:xfrm>
          <a:prstGeom prst="rect">
            <a:avLst/>
          </a:prstGeom>
        </p:spPr>
      </p:pic>
    </p:spTree>
    <p:extLst>
      <p:ext uri="{BB962C8B-B14F-4D97-AF65-F5344CB8AC3E}">
        <p14:creationId xmlns:p14="http://schemas.microsoft.com/office/powerpoint/2010/main" val="1474553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46568"/>
          </a:xfrm>
        </p:spPr>
        <p:txBody>
          <a:bodyPr/>
          <a:lstStyle/>
          <a:p>
            <a:r>
              <a:rPr lang="en-GB" dirty="0" smtClean="0"/>
              <a:t>Findings</a:t>
            </a:r>
            <a:endParaRPr lang="en-GB" dirty="0"/>
          </a:p>
        </p:txBody>
      </p:sp>
      <p:sp>
        <p:nvSpPr>
          <p:cNvPr id="3" name="Content Placeholder 2"/>
          <p:cNvSpPr>
            <a:spLocks noGrp="1"/>
          </p:cNvSpPr>
          <p:nvPr>
            <p:ph idx="1"/>
          </p:nvPr>
        </p:nvSpPr>
        <p:spPr>
          <a:xfrm>
            <a:off x="1103312" y="1573428"/>
            <a:ext cx="8946541" cy="4674972"/>
          </a:xfrm>
        </p:spPr>
        <p:txBody>
          <a:bodyPr>
            <a:normAutofit lnSpcReduction="10000"/>
          </a:bodyPr>
          <a:lstStyle/>
          <a:p>
            <a:r>
              <a:rPr lang="en-GB" b="1" i="1" dirty="0"/>
              <a:t>Living in Direct Provision – imposed limitations on education access and </a:t>
            </a:r>
            <a:r>
              <a:rPr lang="en-GB" b="1" i="1" dirty="0" smtClean="0"/>
              <a:t>participation</a:t>
            </a:r>
          </a:p>
          <a:p>
            <a:endParaRPr lang="en-GB" b="1" i="1" dirty="0" smtClean="0"/>
          </a:p>
          <a:p>
            <a:r>
              <a:rPr lang="en-GB" b="1" i="1" dirty="0" smtClean="0"/>
              <a:t>Teachers</a:t>
            </a:r>
            <a:r>
              <a:rPr lang="en-GB" b="1" i="1" dirty="0"/>
              <a:t>’ limited knowledge of life in Direct </a:t>
            </a:r>
            <a:r>
              <a:rPr lang="en-GB" b="1" i="1" dirty="0" smtClean="0"/>
              <a:t>Provision</a:t>
            </a:r>
          </a:p>
          <a:p>
            <a:endParaRPr lang="en-GB" b="1" i="1" dirty="0" smtClean="0"/>
          </a:p>
          <a:p>
            <a:r>
              <a:rPr lang="en-GB" b="1" i="1" dirty="0" smtClean="0"/>
              <a:t>Parent-teacher communication</a:t>
            </a:r>
          </a:p>
          <a:p>
            <a:endParaRPr lang="en-GB" b="1" i="1" dirty="0" smtClean="0"/>
          </a:p>
          <a:p>
            <a:r>
              <a:rPr lang="en-GB" b="1" i="1" dirty="0" smtClean="0"/>
              <a:t>Ad </a:t>
            </a:r>
            <a:r>
              <a:rPr lang="en-GB" b="1" i="1" dirty="0"/>
              <a:t>hoc supports for inclusion and </a:t>
            </a:r>
            <a:r>
              <a:rPr lang="en-GB" b="1" i="1" dirty="0" smtClean="0"/>
              <a:t>integration</a:t>
            </a:r>
          </a:p>
          <a:p>
            <a:endParaRPr lang="en-GB" b="1" i="1" dirty="0" smtClean="0"/>
          </a:p>
          <a:p>
            <a:r>
              <a:rPr lang="en-GB" b="1" i="1" dirty="0"/>
              <a:t>‘Those parents’ don’t get involved in parent </a:t>
            </a:r>
            <a:r>
              <a:rPr lang="en-GB" b="1" i="1" dirty="0" smtClean="0"/>
              <a:t>associations</a:t>
            </a:r>
          </a:p>
          <a:p>
            <a:endParaRPr lang="en-GB" b="1" i="1" dirty="0" smtClean="0"/>
          </a:p>
          <a:p>
            <a:r>
              <a:rPr lang="en-GB" b="1" i="1" dirty="0"/>
              <a:t>Dual role of the school: advocacy and surveillance</a:t>
            </a:r>
          </a:p>
          <a:p>
            <a:endParaRPr lang="en-GB" dirty="0" smtClean="0"/>
          </a:p>
          <a:p>
            <a:pPr marL="0" indent="0">
              <a:buNone/>
            </a:pPr>
            <a:endParaRPr lang="en-GB" dirty="0"/>
          </a:p>
        </p:txBody>
      </p:sp>
    </p:spTree>
    <p:extLst>
      <p:ext uri="{BB962C8B-B14F-4D97-AF65-F5344CB8AC3E}">
        <p14:creationId xmlns:p14="http://schemas.microsoft.com/office/powerpoint/2010/main" val="40207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54121" cy="1076979"/>
          </a:xfrm>
        </p:spPr>
        <p:txBody>
          <a:bodyPr/>
          <a:lstStyle/>
          <a:p>
            <a:r>
              <a:rPr lang="en-GB" sz="3600" b="1" dirty="0"/>
              <a:t>Imposed limitations on educational access and </a:t>
            </a:r>
            <a:r>
              <a:rPr lang="en-GB" sz="3600" b="1" dirty="0" smtClean="0"/>
              <a:t>participation</a:t>
            </a:r>
            <a:endParaRPr lang="en-GB" dirty="0"/>
          </a:p>
        </p:txBody>
      </p:sp>
      <p:sp>
        <p:nvSpPr>
          <p:cNvPr id="3" name="Content Placeholder 2"/>
          <p:cNvSpPr>
            <a:spLocks noGrp="1"/>
          </p:cNvSpPr>
          <p:nvPr>
            <p:ph idx="1"/>
          </p:nvPr>
        </p:nvSpPr>
        <p:spPr>
          <a:xfrm>
            <a:off x="1070110" y="1837346"/>
            <a:ext cx="9577949" cy="4717280"/>
          </a:xfrm>
        </p:spPr>
        <p:txBody>
          <a:bodyPr>
            <a:normAutofit fontScale="85000" lnSpcReduction="20000"/>
          </a:bodyPr>
          <a:lstStyle/>
          <a:p>
            <a:r>
              <a:rPr lang="en-GB" sz="3100" dirty="0" smtClean="0"/>
              <a:t>Choice of school and access to school was limited by lack of transport, </a:t>
            </a:r>
          </a:p>
          <a:p>
            <a:pPr lvl="1"/>
            <a:r>
              <a:rPr lang="en-IE" sz="2100" i="1" dirty="0"/>
              <a:t>when my first child started school ... it was very difficult for me because ... I don’t have any car or the means of taking him to school and so there was a friend of mine, I was lucky, who was helping </a:t>
            </a:r>
            <a:r>
              <a:rPr lang="en-IE" sz="2100" i="1" dirty="0" smtClean="0"/>
              <a:t>me. The </a:t>
            </a:r>
            <a:r>
              <a:rPr lang="en-IE" sz="2100" i="1" dirty="0"/>
              <a:t>other mothers ... we did a demonstration towards it, we even bring the </a:t>
            </a:r>
            <a:r>
              <a:rPr lang="en-IE" sz="2100" i="1" dirty="0" smtClean="0"/>
              <a:t>children … </a:t>
            </a:r>
            <a:r>
              <a:rPr lang="en-IE" sz="2100" i="1" dirty="0"/>
              <a:t>that the centre should provide a bus. </a:t>
            </a:r>
            <a:r>
              <a:rPr lang="en-IE" sz="2100" dirty="0" smtClean="0"/>
              <a:t>(</a:t>
            </a:r>
            <a:r>
              <a:rPr lang="en-IE" sz="2100" dirty="0" smtClean="0"/>
              <a:t>Mother 1)</a:t>
            </a:r>
          </a:p>
          <a:p>
            <a:pPr lvl="1"/>
            <a:endParaRPr lang="en-IE" sz="2100" dirty="0"/>
          </a:p>
          <a:p>
            <a:r>
              <a:rPr lang="en-GB" sz="3100" dirty="0" smtClean="0"/>
              <a:t>Full </a:t>
            </a:r>
            <a:r>
              <a:rPr lang="en-GB" sz="3100" dirty="0"/>
              <a:t>participation in </a:t>
            </a:r>
            <a:r>
              <a:rPr lang="en-GB" sz="3100" dirty="0" smtClean="0"/>
              <a:t>the social </a:t>
            </a:r>
            <a:r>
              <a:rPr lang="en-GB" sz="3100" dirty="0"/>
              <a:t>and academic life of school was restricted by financial constraints, and lack of space and privacy in </a:t>
            </a:r>
            <a:r>
              <a:rPr lang="en-GB" sz="3100" dirty="0" smtClean="0"/>
              <a:t>DP,</a:t>
            </a:r>
            <a:endParaRPr lang="en-GB" sz="3100" dirty="0"/>
          </a:p>
          <a:p>
            <a:pPr lvl="1"/>
            <a:r>
              <a:rPr lang="en-GB" sz="2100" i="1" dirty="0"/>
              <a:t>I see [those] with 5 in the family, others are in big school and others are in pre-school and these kids they need to do homework, one is crying </a:t>
            </a:r>
            <a:r>
              <a:rPr lang="en-GB" sz="2100" i="1" dirty="0" smtClean="0"/>
              <a:t>… and </a:t>
            </a:r>
            <a:r>
              <a:rPr lang="en-GB" sz="2100" i="1" dirty="0"/>
              <a:t>they are in the same room so it really affects the kids performance in school I would say. Because you can only do so much with 5 kids in a single room. </a:t>
            </a:r>
            <a:r>
              <a:rPr lang="en-GB" sz="2100" dirty="0"/>
              <a:t>(Mother 3)</a:t>
            </a:r>
          </a:p>
          <a:p>
            <a:pPr lvl="1"/>
            <a:endParaRPr lang="en-GB" sz="2100" i="1" dirty="0"/>
          </a:p>
          <a:p>
            <a:pPr lvl="1"/>
            <a:endParaRPr lang="en-GB" dirty="0" smtClean="0"/>
          </a:p>
          <a:p>
            <a:pPr lvl="1"/>
            <a:endParaRPr lang="en-GB" dirty="0" smtClean="0"/>
          </a:p>
          <a:p>
            <a:pPr marL="457200" lvl="1" indent="0">
              <a:buNone/>
            </a:pPr>
            <a:endParaRPr lang="en-GB" dirty="0" smtClean="0"/>
          </a:p>
        </p:txBody>
      </p:sp>
    </p:spTree>
    <p:extLst>
      <p:ext uri="{BB962C8B-B14F-4D97-AF65-F5344CB8AC3E}">
        <p14:creationId xmlns:p14="http://schemas.microsoft.com/office/powerpoint/2010/main" val="4232739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Teachers’ limited knowledge of life in Direct Provision</a:t>
            </a:r>
            <a:r>
              <a:rPr lang="en-GB" sz="3600" dirty="0" smtClean="0"/>
              <a:t>.</a:t>
            </a:r>
            <a:br>
              <a:rPr lang="en-GB" sz="3600" dirty="0" smtClean="0"/>
            </a:br>
            <a:endParaRPr lang="en-GB" sz="3600" dirty="0"/>
          </a:p>
        </p:txBody>
      </p:sp>
      <p:sp>
        <p:nvSpPr>
          <p:cNvPr id="3" name="Content Placeholder 2"/>
          <p:cNvSpPr>
            <a:spLocks noGrp="1"/>
          </p:cNvSpPr>
          <p:nvPr>
            <p:ph idx="1"/>
          </p:nvPr>
        </p:nvSpPr>
        <p:spPr>
          <a:xfrm>
            <a:off x="1103312" y="1853248"/>
            <a:ext cx="8946541" cy="4752651"/>
          </a:xfrm>
        </p:spPr>
        <p:txBody>
          <a:bodyPr>
            <a:normAutofit/>
          </a:bodyPr>
          <a:lstStyle/>
          <a:p>
            <a:r>
              <a:rPr lang="en-GB" sz="2400" dirty="0" smtClean="0"/>
              <a:t>Interactions </a:t>
            </a:r>
            <a:r>
              <a:rPr lang="en-GB" sz="2400" dirty="0"/>
              <a:t>of teachers with asylum-seeker mothers </a:t>
            </a:r>
            <a:r>
              <a:rPr lang="en-GB" sz="2400" dirty="0" smtClean="0"/>
              <a:t>often demonstrated </a:t>
            </a:r>
            <a:r>
              <a:rPr lang="en-GB" sz="2400" dirty="0"/>
              <a:t>a lack of recognition that their situation is different from other migrants/newcomers and is particularly challenging because of  living in DP and being under the threat of deportation. </a:t>
            </a:r>
            <a:endParaRPr lang="en-GB" sz="2400" dirty="0" smtClean="0"/>
          </a:p>
          <a:p>
            <a:endParaRPr lang="en-GB" dirty="0"/>
          </a:p>
          <a:p>
            <a:pPr lvl="1"/>
            <a:r>
              <a:rPr lang="en-GB" i="1" dirty="0"/>
              <a:t>It is the supportive back-up that they need from home to help them … just to make sure they do their homework, or just to be there for them, or sit with them rather than coming in with nothing done or that sort of thing again. Attitudes are a big part of it and you can see the difference with the nationalities there. </a:t>
            </a:r>
            <a:r>
              <a:rPr lang="en-GB" dirty="0"/>
              <a:t>(Teacher 3</a:t>
            </a:r>
            <a:r>
              <a:rPr lang="en-GB" dirty="0" smtClean="0"/>
              <a:t>)</a:t>
            </a:r>
          </a:p>
          <a:p>
            <a:pPr lvl="1"/>
            <a:endParaRPr lang="en-GB" dirty="0" smtClean="0"/>
          </a:p>
          <a:p>
            <a:pPr lvl="1"/>
            <a:endParaRPr lang="en-GB" dirty="0"/>
          </a:p>
          <a:p>
            <a:endParaRPr lang="en-GB" dirty="0"/>
          </a:p>
        </p:txBody>
      </p:sp>
    </p:spTree>
    <p:extLst>
      <p:ext uri="{BB962C8B-B14F-4D97-AF65-F5344CB8AC3E}">
        <p14:creationId xmlns:p14="http://schemas.microsoft.com/office/powerpoint/2010/main" val="1474953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324740"/>
            <a:ext cx="9404723" cy="949878"/>
          </a:xfrm>
        </p:spPr>
        <p:txBody>
          <a:bodyPr/>
          <a:lstStyle/>
          <a:p>
            <a:r>
              <a:rPr lang="en-GB" sz="3600" b="1" dirty="0"/>
              <a:t>Parent-teacher communication</a:t>
            </a:r>
            <a:endParaRPr lang="en-GB" sz="3600" dirty="0"/>
          </a:p>
        </p:txBody>
      </p:sp>
      <p:sp>
        <p:nvSpPr>
          <p:cNvPr id="3" name="Content Placeholder 2"/>
          <p:cNvSpPr>
            <a:spLocks noGrp="1"/>
          </p:cNvSpPr>
          <p:nvPr>
            <p:ph idx="1"/>
          </p:nvPr>
        </p:nvSpPr>
        <p:spPr>
          <a:xfrm>
            <a:off x="914400" y="1461331"/>
            <a:ext cx="9614019" cy="5254196"/>
          </a:xfrm>
        </p:spPr>
        <p:txBody>
          <a:bodyPr>
            <a:normAutofit/>
          </a:bodyPr>
          <a:lstStyle/>
          <a:p>
            <a:r>
              <a:rPr lang="en-GB" sz="2400" dirty="0" smtClean="0"/>
              <a:t>Parents </a:t>
            </a:r>
            <a:r>
              <a:rPr lang="en-GB" sz="2400" dirty="0"/>
              <a:t>were generally positive about communication with their children’s primary school. A </a:t>
            </a:r>
            <a:r>
              <a:rPr lang="en-GB" sz="2400" dirty="0" smtClean="0"/>
              <a:t>view of </a:t>
            </a:r>
            <a:r>
              <a:rPr lang="en-GB" sz="2400" dirty="0"/>
              <a:t>asylum-seeking parents as conforming to the requirements of the school and </a:t>
            </a:r>
            <a:r>
              <a:rPr lang="en-GB" sz="2400" dirty="0" smtClean="0"/>
              <a:t>being </a:t>
            </a:r>
            <a:r>
              <a:rPr lang="en-GB" sz="2400" dirty="0"/>
              <a:t>‘compliant</a:t>
            </a:r>
            <a:r>
              <a:rPr lang="en-GB" sz="2400" dirty="0" smtClean="0"/>
              <a:t>’ was </a:t>
            </a:r>
            <a:r>
              <a:rPr lang="en-GB" sz="2400" dirty="0"/>
              <a:t>common among teachers</a:t>
            </a:r>
            <a:r>
              <a:rPr lang="en-GB" sz="2400" dirty="0" smtClean="0"/>
              <a:t>. Communication was </a:t>
            </a:r>
            <a:r>
              <a:rPr lang="en-GB" sz="2400" dirty="0"/>
              <a:t>heavily reliant on notes written in </a:t>
            </a:r>
            <a:r>
              <a:rPr lang="en-GB" sz="2400" dirty="0" smtClean="0"/>
              <a:t>English</a:t>
            </a:r>
          </a:p>
          <a:p>
            <a:pPr marL="0" indent="0">
              <a:buNone/>
            </a:pPr>
            <a:endParaRPr lang="en-GB" sz="2300" dirty="0"/>
          </a:p>
          <a:p>
            <a:pPr lvl="1"/>
            <a:r>
              <a:rPr lang="en-GB" sz="2000" i="1" dirty="0"/>
              <a:t>Well I think there is enough people down there [</a:t>
            </a:r>
            <a:r>
              <a:rPr lang="en-GB" sz="2000" i="1" dirty="0" smtClean="0"/>
              <a:t>DP centre</a:t>
            </a:r>
            <a:r>
              <a:rPr lang="en-GB" sz="2000" i="1" dirty="0"/>
              <a:t>] who speak English to help each other</a:t>
            </a:r>
            <a:r>
              <a:rPr lang="en-GB" sz="2000" i="1" dirty="0" smtClean="0"/>
              <a:t>, that </a:t>
            </a:r>
            <a:r>
              <a:rPr lang="en-GB" sz="2000" i="1" dirty="0"/>
              <a:t>is what I think happens. Effectively, you might not understand the note but your friend …, there is a </a:t>
            </a:r>
            <a:r>
              <a:rPr lang="en-GB" sz="2000" i="1" dirty="0" smtClean="0"/>
              <a:t>good level </a:t>
            </a:r>
            <a:r>
              <a:rPr lang="en-GB" sz="2000" i="1" dirty="0"/>
              <a:t>of collegiality down there among parents, from what I have seen. </a:t>
            </a:r>
            <a:r>
              <a:rPr lang="en-GB" sz="2000" dirty="0"/>
              <a:t>(Primary Principal 2</a:t>
            </a:r>
            <a:r>
              <a:rPr lang="en-GB" sz="2000" dirty="0" smtClean="0"/>
              <a:t>)</a:t>
            </a:r>
          </a:p>
          <a:p>
            <a:pPr lvl="1"/>
            <a:endParaRPr lang="en-GB" dirty="0"/>
          </a:p>
          <a:p>
            <a:pPr lvl="1"/>
            <a:endParaRPr lang="en-GB" b="1" dirty="0"/>
          </a:p>
        </p:txBody>
      </p:sp>
    </p:spTree>
    <p:extLst>
      <p:ext uri="{BB962C8B-B14F-4D97-AF65-F5344CB8AC3E}">
        <p14:creationId xmlns:p14="http://schemas.microsoft.com/office/powerpoint/2010/main" val="3865395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Ad hoc supports for </a:t>
            </a:r>
            <a:r>
              <a:rPr lang="en-GB" sz="3600" b="1" dirty="0" smtClean="0"/>
              <a:t>integration</a:t>
            </a:r>
            <a:endParaRPr lang="en-GB" sz="3600" dirty="0"/>
          </a:p>
        </p:txBody>
      </p:sp>
      <p:sp>
        <p:nvSpPr>
          <p:cNvPr id="3" name="Content Placeholder 2"/>
          <p:cNvSpPr>
            <a:spLocks noGrp="1"/>
          </p:cNvSpPr>
          <p:nvPr>
            <p:ph idx="1"/>
          </p:nvPr>
        </p:nvSpPr>
        <p:spPr>
          <a:xfrm>
            <a:off x="1103312" y="1734796"/>
            <a:ext cx="8946541" cy="4513604"/>
          </a:xfrm>
        </p:spPr>
        <p:txBody>
          <a:bodyPr>
            <a:normAutofit/>
          </a:bodyPr>
          <a:lstStyle/>
          <a:p>
            <a:r>
              <a:rPr lang="en-GB" sz="2400" dirty="0" smtClean="0"/>
              <a:t>There </a:t>
            </a:r>
            <a:r>
              <a:rPr lang="en-GB" sz="2400" dirty="0"/>
              <a:t>was limited wider social and community inclusion of asylum seekers within school activities. </a:t>
            </a:r>
            <a:r>
              <a:rPr lang="en-GB" sz="2400" dirty="0" smtClean="0"/>
              <a:t>Failed </a:t>
            </a:r>
            <a:r>
              <a:rPr lang="en-GB" sz="2400" dirty="0"/>
              <a:t>attempts at social integration by the school through after-school sports activities</a:t>
            </a:r>
            <a:r>
              <a:rPr lang="en-GB" sz="2400" dirty="0" smtClean="0"/>
              <a:t>.</a:t>
            </a:r>
          </a:p>
          <a:p>
            <a:endParaRPr lang="en-GB" sz="2400" dirty="0"/>
          </a:p>
          <a:p>
            <a:pPr lvl="1"/>
            <a:r>
              <a:rPr lang="en-GB" sz="2000" i="1" dirty="0"/>
              <a:t>The children themselves were delighted to come but it has fallen back… Initially, it would have been easy for us to go into X [</a:t>
            </a:r>
            <a:r>
              <a:rPr lang="en-GB" sz="2000" i="1" dirty="0" smtClean="0"/>
              <a:t>DP </a:t>
            </a:r>
            <a:r>
              <a:rPr lang="en-GB" sz="2000" i="1" dirty="0"/>
              <a:t>centre], and transport them up ourselves. We decided not to do that, </a:t>
            </a:r>
            <a:r>
              <a:rPr lang="en-GB" sz="2000" b="1" i="1" dirty="0"/>
              <a:t>we decided to try and make people self-sufficient</a:t>
            </a:r>
            <a:r>
              <a:rPr lang="en-GB" sz="2000" i="1" dirty="0"/>
              <a:t>. Like, being part of a community means you </a:t>
            </a:r>
            <a:r>
              <a:rPr lang="en-GB" sz="2000" b="1" i="1" dirty="0"/>
              <a:t>take full part</a:t>
            </a:r>
            <a:r>
              <a:rPr lang="en-GB" sz="2000" i="1" dirty="0"/>
              <a:t> in all aspects of it. That worked for a while but it hasn’t worked recently you know. </a:t>
            </a:r>
            <a:r>
              <a:rPr lang="en-GB" sz="2000" dirty="0"/>
              <a:t>(Primary Principal 2)</a:t>
            </a:r>
          </a:p>
          <a:p>
            <a:endParaRPr lang="en-GB" dirty="0"/>
          </a:p>
        </p:txBody>
      </p:sp>
    </p:spTree>
    <p:extLst>
      <p:ext uri="{BB962C8B-B14F-4D97-AF65-F5344CB8AC3E}">
        <p14:creationId xmlns:p14="http://schemas.microsoft.com/office/powerpoint/2010/main" val="4067990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Direct and indirect exclusion of </a:t>
            </a:r>
            <a:r>
              <a:rPr lang="en-GB" sz="3600" b="1" dirty="0" smtClean="0"/>
              <a:t>asylum-seeking parents</a:t>
            </a:r>
            <a:endParaRPr lang="en-GB" sz="3600" dirty="0"/>
          </a:p>
        </p:txBody>
      </p:sp>
      <p:sp>
        <p:nvSpPr>
          <p:cNvPr id="3" name="Content Placeholder 2"/>
          <p:cNvSpPr>
            <a:spLocks noGrp="1"/>
          </p:cNvSpPr>
          <p:nvPr>
            <p:ph idx="1"/>
          </p:nvPr>
        </p:nvSpPr>
        <p:spPr>
          <a:xfrm>
            <a:off x="1104293" y="2093720"/>
            <a:ext cx="8946541" cy="4187439"/>
          </a:xfrm>
        </p:spPr>
        <p:txBody>
          <a:bodyPr>
            <a:normAutofit/>
          </a:bodyPr>
          <a:lstStyle/>
          <a:p>
            <a:r>
              <a:rPr lang="en-GB" sz="2400" dirty="0" smtClean="0"/>
              <a:t>Low </a:t>
            </a:r>
            <a:r>
              <a:rPr lang="en-GB" sz="2400" dirty="0"/>
              <a:t>level of involvement by asylum-seeking parents in parent associations and other forms of networking with other parents, </a:t>
            </a:r>
            <a:endParaRPr lang="en-GB" sz="2400" dirty="0" smtClean="0"/>
          </a:p>
          <a:p>
            <a:pPr marL="0" indent="0">
              <a:buNone/>
            </a:pPr>
            <a:endParaRPr lang="en-GB" sz="2300" dirty="0"/>
          </a:p>
          <a:p>
            <a:pPr lvl="1"/>
            <a:r>
              <a:rPr lang="en-GB" sz="2000" i="1" dirty="0"/>
              <a:t>… we would find </a:t>
            </a:r>
            <a:r>
              <a:rPr lang="en-GB" sz="2000" b="1" i="1" dirty="0"/>
              <a:t>reluctance on the part of those parents to get involved</a:t>
            </a:r>
            <a:r>
              <a:rPr lang="en-GB" sz="2000" i="1" dirty="0"/>
              <a:t> in those kinds of things, you know. </a:t>
            </a:r>
            <a:r>
              <a:rPr lang="en-GB" sz="2000" i="1" dirty="0" smtClean="0"/>
              <a:t>They </a:t>
            </a:r>
            <a:r>
              <a:rPr lang="en-GB" sz="2000" i="1" dirty="0"/>
              <a:t>want to get them as inclusive as possible, but </a:t>
            </a:r>
            <a:r>
              <a:rPr lang="en-GB" sz="2000" i="1" dirty="0" smtClean="0"/>
              <a:t>there </a:t>
            </a:r>
            <a:r>
              <a:rPr lang="en-GB" sz="2000" i="1" dirty="0"/>
              <a:t>wouldn’t be anything specific geared towards these particular parents, you know. </a:t>
            </a:r>
            <a:r>
              <a:rPr lang="en-GB" sz="2000" dirty="0"/>
              <a:t>(School Principal 1)</a:t>
            </a:r>
          </a:p>
          <a:p>
            <a:pPr lvl="1"/>
            <a:endParaRPr lang="en-GB" dirty="0"/>
          </a:p>
          <a:p>
            <a:endParaRPr lang="en-GB" dirty="0"/>
          </a:p>
        </p:txBody>
      </p:sp>
    </p:spTree>
    <p:extLst>
      <p:ext uri="{BB962C8B-B14F-4D97-AF65-F5344CB8AC3E}">
        <p14:creationId xmlns:p14="http://schemas.microsoft.com/office/powerpoint/2010/main" val="1873888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387927"/>
            <a:ext cx="9404723" cy="1244320"/>
          </a:xfrm>
        </p:spPr>
        <p:txBody>
          <a:bodyPr/>
          <a:lstStyle/>
          <a:p>
            <a:r>
              <a:rPr lang="en-GB" sz="3600" b="1" dirty="0"/>
              <a:t>Conflicting roles of advocacy and surveillance</a:t>
            </a:r>
            <a:r>
              <a:rPr lang="en-GB" sz="3600" dirty="0"/>
              <a:t> </a:t>
            </a:r>
            <a:r>
              <a:rPr lang="en-GB" sz="3600" b="1" dirty="0"/>
              <a:t>performed by schools </a:t>
            </a:r>
            <a:r>
              <a:rPr lang="en-GB" dirty="0"/>
              <a:t/>
            </a:r>
            <a:br>
              <a:rPr lang="en-GB" dirty="0"/>
            </a:br>
            <a:endParaRPr lang="en-GB" dirty="0"/>
          </a:p>
        </p:txBody>
      </p:sp>
      <p:sp>
        <p:nvSpPr>
          <p:cNvPr id="3" name="Content Placeholder 2"/>
          <p:cNvSpPr>
            <a:spLocks noGrp="1"/>
          </p:cNvSpPr>
          <p:nvPr>
            <p:ph idx="1"/>
          </p:nvPr>
        </p:nvSpPr>
        <p:spPr>
          <a:xfrm>
            <a:off x="955030" y="1837346"/>
            <a:ext cx="10564701" cy="4901205"/>
          </a:xfrm>
        </p:spPr>
        <p:txBody>
          <a:bodyPr>
            <a:normAutofit fontScale="85000" lnSpcReduction="10000"/>
          </a:bodyPr>
          <a:lstStyle/>
          <a:p>
            <a:r>
              <a:rPr lang="en-GB" dirty="0" smtClean="0"/>
              <a:t>Schools </a:t>
            </a:r>
            <a:r>
              <a:rPr lang="en-GB" dirty="0" smtClean="0"/>
              <a:t>are asked </a:t>
            </a:r>
            <a:r>
              <a:rPr lang="en-GB" dirty="0"/>
              <a:t>to </a:t>
            </a:r>
            <a:r>
              <a:rPr lang="en-GB" dirty="0" smtClean="0"/>
              <a:t>provide </a:t>
            </a:r>
            <a:r>
              <a:rPr lang="en-GB" dirty="0"/>
              <a:t>support and welfare letters for migration applications and social services. While these </a:t>
            </a:r>
            <a:r>
              <a:rPr lang="en-GB" dirty="0" smtClean="0"/>
              <a:t>are </a:t>
            </a:r>
            <a:r>
              <a:rPr lang="en-GB" dirty="0"/>
              <a:t>crucial to the families, </a:t>
            </a:r>
            <a:r>
              <a:rPr lang="en-GB" dirty="0" smtClean="0"/>
              <a:t>the </a:t>
            </a:r>
            <a:r>
              <a:rPr lang="en-GB" dirty="0"/>
              <a:t>relationship between parents and teachers is embedded in one of reliance and charity which is structurally unequal. </a:t>
            </a:r>
            <a:endParaRPr lang="en-GB" dirty="0" smtClean="0"/>
          </a:p>
          <a:p>
            <a:endParaRPr lang="en-GB" dirty="0" smtClean="0"/>
          </a:p>
          <a:p>
            <a:r>
              <a:rPr lang="en-GB" dirty="0" smtClean="0"/>
              <a:t>Despite </a:t>
            </a:r>
            <a:r>
              <a:rPr lang="en-GB" dirty="0"/>
              <a:t>teachers awareness of a culture of fear </a:t>
            </a:r>
            <a:r>
              <a:rPr lang="en-GB" dirty="0" smtClean="0"/>
              <a:t>among </a:t>
            </a:r>
            <a:r>
              <a:rPr lang="en-GB" dirty="0"/>
              <a:t>parents in </a:t>
            </a:r>
            <a:r>
              <a:rPr lang="en-GB" dirty="0" smtClean="0"/>
              <a:t>DP, </a:t>
            </a:r>
            <a:r>
              <a:rPr lang="en-GB" dirty="0"/>
              <a:t>there was evidence that some </a:t>
            </a:r>
            <a:r>
              <a:rPr lang="en-GB" dirty="0" smtClean="0"/>
              <a:t>school </a:t>
            </a:r>
            <a:r>
              <a:rPr lang="en-GB" dirty="0"/>
              <a:t>principals communicated directly with the </a:t>
            </a:r>
            <a:r>
              <a:rPr lang="en-GB" dirty="0" smtClean="0"/>
              <a:t>management/staff </a:t>
            </a:r>
            <a:r>
              <a:rPr lang="en-GB" dirty="0"/>
              <a:t>of the </a:t>
            </a:r>
            <a:r>
              <a:rPr lang="en-GB" dirty="0" smtClean="0"/>
              <a:t>DP </a:t>
            </a:r>
            <a:r>
              <a:rPr lang="en-GB" dirty="0"/>
              <a:t>centres about the children and parents. This raises </a:t>
            </a:r>
            <a:r>
              <a:rPr lang="en-GB" dirty="0" smtClean="0"/>
              <a:t>serious </a:t>
            </a:r>
            <a:r>
              <a:rPr lang="en-GB" dirty="0"/>
              <a:t>ethical concerns about privacy and the development of a surveillance </a:t>
            </a:r>
            <a:r>
              <a:rPr lang="en-GB" dirty="0" smtClean="0"/>
              <a:t>culture.  </a:t>
            </a:r>
          </a:p>
          <a:p>
            <a:pPr lvl="1"/>
            <a:r>
              <a:rPr lang="en-GB" i="1" dirty="0" smtClean="0"/>
              <a:t>… but </a:t>
            </a:r>
            <a:r>
              <a:rPr lang="en-GB" i="1" dirty="0"/>
              <a:t>we would get some background from the secretary in the accommodation centre. We would </a:t>
            </a:r>
            <a:r>
              <a:rPr lang="en-GB" i="1" dirty="0" smtClean="0"/>
              <a:t>have regular </a:t>
            </a:r>
            <a:r>
              <a:rPr lang="en-GB" i="1" dirty="0"/>
              <a:t>contact with them</a:t>
            </a:r>
            <a:r>
              <a:rPr lang="en-GB" dirty="0"/>
              <a:t>. (School Principal 1</a:t>
            </a:r>
            <a:r>
              <a:rPr lang="en-GB" dirty="0" smtClean="0"/>
              <a:t>)</a:t>
            </a:r>
          </a:p>
          <a:p>
            <a:pPr lvl="1"/>
            <a:endParaRPr lang="en-GB" dirty="0"/>
          </a:p>
          <a:p>
            <a:pPr lvl="1"/>
            <a:r>
              <a:rPr lang="en-GB" i="1" dirty="0" smtClean="0"/>
              <a:t>We </a:t>
            </a:r>
            <a:r>
              <a:rPr lang="en-GB" i="1" dirty="0"/>
              <a:t>had a child last week whose parents didn’t identify to us as having lice, the teacher noticed it, it was </a:t>
            </a:r>
            <a:r>
              <a:rPr lang="en-GB" i="1" dirty="0" smtClean="0"/>
              <a:t>an [</a:t>
            </a:r>
            <a:r>
              <a:rPr lang="en-GB" i="1" dirty="0"/>
              <a:t>asylum-seeking] </a:t>
            </a:r>
            <a:r>
              <a:rPr lang="en-GB" i="1" dirty="0" smtClean="0"/>
              <a:t>parent. We </a:t>
            </a:r>
            <a:r>
              <a:rPr lang="en-GB" i="1" dirty="0"/>
              <a:t>sent a letter out, it wasn’t treated. So then I went to the </a:t>
            </a:r>
            <a:r>
              <a:rPr lang="en-GB" i="1" dirty="0" smtClean="0"/>
              <a:t>[DP] manager </a:t>
            </a:r>
            <a:r>
              <a:rPr lang="en-GB" i="1" dirty="0"/>
              <a:t>and asked the manager</a:t>
            </a:r>
            <a:r>
              <a:rPr lang="en-GB" i="1" dirty="0" smtClean="0"/>
              <a:t>. There </a:t>
            </a:r>
            <a:r>
              <a:rPr lang="en-GB" i="1" dirty="0"/>
              <a:t>was also a language barrier; the mother didn’t have very good English, maybe she didn’t </a:t>
            </a:r>
            <a:r>
              <a:rPr lang="en-GB" i="1" dirty="0" smtClean="0"/>
              <a:t>understand the </a:t>
            </a:r>
            <a:r>
              <a:rPr lang="en-GB" i="1" dirty="0"/>
              <a:t>letter, she probably didn’t understand the letter, and therefore, the manager said that she would talk to </a:t>
            </a:r>
            <a:r>
              <a:rPr lang="en-GB" i="1" dirty="0" smtClean="0"/>
              <a:t>her about </a:t>
            </a:r>
            <a:r>
              <a:rPr lang="en-GB" i="1" dirty="0"/>
              <a:t>it and it was done</a:t>
            </a:r>
            <a:r>
              <a:rPr lang="en-GB" dirty="0"/>
              <a:t>. (School Principal 2)</a:t>
            </a:r>
          </a:p>
        </p:txBody>
      </p:sp>
    </p:spTree>
    <p:extLst>
      <p:ext uri="{BB962C8B-B14F-4D97-AF65-F5344CB8AC3E}">
        <p14:creationId xmlns:p14="http://schemas.microsoft.com/office/powerpoint/2010/main" val="2304442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103312" y="1709160"/>
            <a:ext cx="8946541" cy="4539240"/>
          </a:xfrm>
        </p:spPr>
        <p:txBody>
          <a:bodyPr>
            <a:normAutofit/>
          </a:bodyPr>
          <a:lstStyle/>
          <a:p>
            <a:endParaRPr lang="en-GB" dirty="0" smtClean="0"/>
          </a:p>
          <a:p>
            <a:r>
              <a:rPr lang="en-GB" dirty="0" smtClean="0"/>
              <a:t>Schools </a:t>
            </a:r>
            <a:r>
              <a:rPr lang="en-GB" dirty="0" smtClean="0"/>
              <a:t>were </a:t>
            </a:r>
            <a:r>
              <a:rPr lang="en-GB" dirty="0"/>
              <a:t>largely viewed as caring institutions which are independent from the migration </a:t>
            </a:r>
            <a:r>
              <a:rPr lang="en-GB" dirty="0" smtClean="0"/>
              <a:t>system, </a:t>
            </a:r>
            <a:r>
              <a:rPr lang="en-GB" dirty="0" smtClean="0"/>
              <a:t>but there </a:t>
            </a:r>
            <a:r>
              <a:rPr lang="en-GB" dirty="0" smtClean="0"/>
              <a:t>was a silence around the issue of deportation</a:t>
            </a:r>
            <a:r>
              <a:rPr lang="en-GB" dirty="0" smtClean="0"/>
              <a:t>,</a:t>
            </a:r>
          </a:p>
          <a:p>
            <a:endParaRPr lang="en-GB" dirty="0"/>
          </a:p>
          <a:p>
            <a:pPr lvl="1"/>
            <a:r>
              <a:rPr lang="en-GB" i="1" dirty="0"/>
              <a:t>Two of our pupils left on a Friday and they were deported … some of the pupils were a little bit upset because they had great friends in the school … the children weren’t very aware of the circumstances of why they left. In other words, we said, look, they have gone to another school or whatever, which would be normal</a:t>
            </a:r>
            <a:r>
              <a:rPr lang="en-GB" dirty="0"/>
              <a:t>. (School Principal 1</a:t>
            </a:r>
            <a:r>
              <a:rPr lang="en-GB" dirty="0" smtClean="0"/>
              <a:t>)</a:t>
            </a:r>
          </a:p>
          <a:p>
            <a:pPr lvl="1"/>
            <a:endParaRPr lang="en-GB" dirty="0"/>
          </a:p>
          <a:p>
            <a:endParaRPr lang="en-GB" dirty="0"/>
          </a:p>
          <a:p>
            <a:endParaRPr lang="en-GB" dirty="0"/>
          </a:p>
        </p:txBody>
      </p:sp>
    </p:spTree>
    <p:extLst>
      <p:ext uri="{BB962C8B-B14F-4D97-AF65-F5344CB8AC3E}">
        <p14:creationId xmlns:p14="http://schemas.microsoft.com/office/powerpoint/2010/main" val="379646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
            </a:r>
            <a:r>
              <a:rPr lang="en-GB" dirty="0" smtClean="0"/>
              <a:t>onclusions</a:t>
            </a:r>
            <a:endParaRPr lang="en-GB" dirty="0"/>
          </a:p>
        </p:txBody>
      </p:sp>
      <p:sp>
        <p:nvSpPr>
          <p:cNvPr id="3" name="Content Placeholder 2"/>
          <p:cNvSpPr>
            <a:spLocks noGrp="1"/>
          </p:cNvSpPr>
          <p:nvPr>
            <p:ph idx="1"/>
          </p:nvPr>
        </p:nvSpPr>
        <p:spPr>
          <a:xfrm>
            <a:off x="1103312" y="1450108"/>
            <a:ext cx="10211320" cy="5123687"/>
          </a:xfrm>
        </p:spPr>
        <p:txBody>
          <a:bodyPr>
            <a:normAutofit fontScale="92500"/>
          </a:bodyPr>
          <a:lstStyle/>
          <a:p>
            <a:r>
              <a:rPr lang="en-GB" dirty="0" smtClean="0"/>
              <a:t>Social </a:t>
            </a:r>
            <a:r>
              <a:rPr lang="en-GB" dirty="0"/>
              <a:t>solidarity between parents and teachers </a:t>
            </a:r>
            <a:r>
              <a:rPr lang="en-GB" dirty="0" smtClean="0"/>
              <a:t>that is </a:t>
            </a:r>
            <a:r>
              <a:rPr lang="en-GB" dirty="0" smtClean="0"/>
              <a:t>so </a:t>
            </a:r>
            <a:r>
              <a:rPr lang="en-GB" dirty="0"/>
              <a:t>important to young asylum seekers’ education </a:t>
            </a:r>
            <a:r>
              <a:rPr lang="en-GB" dirty="0" smtClean="0"/>
              <a:t>and the capacity of mothers’ to provide a safe and stable ‘home’ environment for their children is </a:t>
            </a:r>
            <a:r>
              <a:rPr lang="en-GB" dirty="0" smtClean="0"/>
              <a:t>undermined by </a:t>
            </a:r>
            <a:r>
              <a:rPr lang="en-GB" dirty="0"/>
              <a:t>the system of </a:t>
            </a:r>
            <a:r>
              <a:rPr lang="en-GB" dirty="0" smtClean="0"/>
              <a:t>DP.</a:t>
            </a:r>
            <a:endParaRPr lang="en-GB" dirty="0" smtClean="0"/>
          </a:p>
          <a:p>
            <a:endParaRPr lang="en-GB" dirty="0" smtClean="0"/>
          </a:p>
          <a:p>
            <a:r>
              <a:rPr lang="en-GB" dirty="0" smtClean="0"/>
              <a:t>Parents identified </a:t>
            </a:r>
            <a:r>
              <a:rPr lang="en-GB" dirty="0"/>
              <a:t>education as a positive </a:t>
            </a:r>
            <a:r>
              <a:rPr lang="en-GB" dirty="0" smtClean="0"/>
              <a:t>influence on </a:t>
            </a:r>
            <a:r>
              <a:rPr lang="en-GB" dirty="0"/>
              <a:t>the lives of their children, which provides them with opportunities for integration</a:t>
            </a:r>
            <a:r>
              <a:rPr lang="en-GB" dirty="0" smtClean="0"/>
              <a:t>.</a:t>
            </a:r>
          </a:p>
          <a:p>
            <a:endParaRPr lang="en-GB" dirty="0" smtClean="0"/>
          </a:p>
          <a:p>
            <a:r>
              <a:rPr lang="en-GB" dirty="0" smtClean="0"/>
              <a:t>Asylum seeking parent </a:t>
            </a:r>
            <a:r>
              <a:rPr lang="en-GB" dirty="0" smtClean="0"/>
              <a:t>- teacher </a:t>
            </a:r>
            <a:r>
              <a:rPr lang="en-GB" dirty="0"/>
              <a:t>relationships </a:t>
            </a:r>
            <a:r>
              <a:rPr lang="en-GB" dirty="0" smtClean="0"/>
              <a:t>and integration &amp; inclusion improved  </a:t>
            </a:r>
          </a:p>
          <a:p>
            <a:pPr lvl="1"/>
            <a:r>
              <a:rPr lang="en-GB" dirty="0" smtClean="0"/>
              <a:t>if </a:t>
            </a:r>
            <a:r>
              <a:rPr lang="en-GB" dirty="0"/>
              <a:t>teachers were given the support and space to understand the </a:t>
            </a:r>
            <a:r>
              <a:rPr lang="en-GB" dirty="0" smtClean="0"/>
              <a:t>lives </a:t>
            </a:r>
            <a:r>
              <a:rPr lang="en-GB" dirty="0"/>
              <a:t>and conditions of asylum-seeking children and their </a:t>
            </a:r>
            <a:r>
              <a:rPr lang="en-GB" dirty="0" smtClean="0"/>
              <a:t>parents; and to develop a </a:t>
            </a:r>
            <a:r>
              <a:rPr lang="en-GB" dirty="0"/>
              <a:t>more nuanced cultural understanding of different norms and practices. </a:t>
            </a:r>
          </a:p>
          <a:p>
            <a:pPr lvl="1"/>
            <a:endParaRPr lang="en-GB" dirty="0"/>
          </a:p>
          <a:p>
            <a:pPr lvl="1"/>
            <a:r>
              <a:rPr lang="en-GB" dirty="0" smtClean="0"/>
              <a:t>If schools had resources </a:t>
            </a:r>
            <a:r>
              <a:rPr lang="en-GB" dirty="0"/>
              <a:t>and supports </a:t>
            </a:r>
            <a:r>
              <a:rPr lang="en-GB" dirty="0" smtClean="0"/>
              <a:t>including </a:t>
            </a:r>
            <a:r>
              <a:rPr lang="en-GB" dirty="0" smtClean="0"/>
              <a:t>language </a:t>
            </a:r>
            <a:r>
              <a:rPr lang="en-GB" dirty="0"/>
              <a:t>and translation services to allow them to engage effectively with families</a:t>
            </a:r>
            <a:r>
              <a:rPr lang="en-GB" dirty="0" smtClean="0"/>
              <a:t>.</a:t>
            </a:r>
          </a:p>
          <a:p>
            <a:endParaRPr lang="en-GB" dirty="0"/>
          </a:p>
        </p:txBody>
      </p:sp>
    </p:spTree>
    <p:extLst>
      <p:ext uri="{BB962C8B-B14F-4D97-AF65-F5344CB8AC3E}">
        <p14:creationId xmlns:p14="http://schemas.microsoft.com/office/powerpoint/2010/main" val="3444485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Martin</a:t>
            </a:r>
            <a:r>
              <a:rPr lang="en-GB" dirty="0"/>
              <a:t>, </a:t>
            </a:r>
            <a:r>
              <a:rPr lang="en-GB" dirty="0" smtClean="0"/>
              <a:t>S. </a:t>
            </a:r>
            <a:r>
              <a:rPr lang="en-GB" dirty="0" err="1"/>
              <a:t>Horgan</a:t>
            </a:r>
            <a:r>
              <a:rPr lang="en-GB" dirty="0"/>
              <a:t>, </a:t>
            </a:r>
            <a:r>
              <a:rPr lang="en-GB" dirty="0" smtClean="0"/>
              <a:t>D. </a:t>
            </a:r>
            <a:r>
              <a:rPr lang="en-GB" dirty="0" err="1" smtClean="0"/>
              <a:t>O’Riordan</a:t>
            </a:r>
            <a:r>
              <a:rPr lang="en-GB" dirty="0" smtClean="0"/>
              <a:t>, J. </a:t>
            </a:r>
            <a:r>
              <a:rPr lang="en-GB" dirty="0"/>
              <a:t>&amp; </a:t>
            </a:r>
            <a:r>
              <a:rPr lang="en-GB" dirty="0" smtClean="0"/>
              <a:t>Christie, A. </a:t>
            </a:r>
            <a:r>
              <a:rPr lang="en-GB" dirty="0"/>
              <a:t>(2016</a:t>
            </a:r>
            <a:r>
              <a:rPr lang="en-GB" dirty="0" smtClean="0"/>
              <a:t>) Advocacy </a:t>
            </a:r>
            <a:r>
              <a:rPr lang="en-GB" dirty="0"/>
              <a:t>and surveillance: primary schools teachers’ relationships with </a:t>
            </a:r>
            <a:r>
              <a:rPr lang="en-GB" dirty="0" smtClean="0"/>
              <a:t>asylum-seeking mothers </a:t>
            </a:r>
            <a:r>
              <a:rPr lang="en-GB" dirty="0"/>
              <a:t>in Ireland, </a:t>
            </a:r>
            <a:r>
              <a:rPr lang="en-GB" i="1" dirty="0"/>
              <a:t>Race Ethnicity and Education</a:t>
            </a:r>
            <a:r>
              <a:rPr lang="en-GB" dirty="0"/>
              <a:t>, DOI: 10.1080/13613324.2016.1248827</a:t>
            </a:r>
          </a:p>
        </p:txBody>
      </p:sp>
    </p:spTree>
    <p:extLst>
      <p:ext uri="{BB962C8B-B14F-4D97-AF65-F5344CB8AC3E}">
        <p14:creationId xmlns:p14="http://schemas.microsoft.com/office/powerpoint/2010/main" val="890755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1103312" y="1751887"/>
            <a:ext cx="9271282" cy="4496511"/>
          </a:xfrm>
        </p:spPr>
        <p:txBody>
          <a:bodyPr>
            <a:normAutofit lnSpcReduction="10000"/>
          </a:bodyPr>
          <a:lstStyle/>
          <a:p>
            <a:r>
              <a:rPr lang="en-GB" dirty="0" smtClean="0"/>
              <a:t>Small-scale </a:t>
            </a:r>
            <a:r>
              <a:rPr lang="en-GB" dirty="0"/>
              <a:t>qualitative study </a:t>
            </a:r>
            <a:r>
              <a:rPr lang="en-GB" dirty="0" smtClean="0"/>
              <a:t>examining </a:t>
            </a:r>
            <a:r>
              <a:rPr lang="en-GB" dirty="0"/>
              <a:t>interactions between asylum-seeking mothers and </a:t>
            </a:r>
            <a:r>
              <a:rPr lang="en-GB" dirty="0" smtClean="0"/>
              <a:t>primary school teachers.</a:t>
            </a:r>
            <a:endParaRPr lang="en-GB" dirty="0"/>
          </a:p>
          <a:p>
            <a:endParaRPr lang="en-GB" dirty="0" smtClean="0"/>
          </a:p>
          <a:p>
            <a:r>
              <a:rPr lang="en-GB" dirty="0"/>
              <a:t>T</a:t>
            </a:r>
            <a:r>
              <a:rPr lang="en-GB" dirty="0" smtClean="0"/>
              <a:t>o </a:t>
            </a:r>
            <a:r>
              <a:rPr lang="en-GB" dirty="0"/>
              <a:t>succeed in school, </a:t>
            </a:r>
            <a:r>
              <a:rPr lang="en-GB" dirty="0" smtClean="0"/>
              <a:t>the </a:t>
            </a:r>
            <a:r>
              <a:rPr lang="en-GB" dirty="0"/>
              <a:t>supports made available to </a:t>
            </a:r>
            <a:r>
              <a:rPr lang="en-GB" dirty="0" smtClean="0"/>
              <a:t>asylum-seeking </a:t>
            </a:r>
            <a:r>
              <a:rPr lang="en-GB" dirty="0"/>
              <a:t>children </a:t>
            </a:r>
            <a:r>
              <a:rPr lang="en-GB" dirty="0" smtClean="0"/>
              <a:t>need </a:t>
            </a:r>
            <a:r>
              <a:rPr lang="en-GB" dirty="0"/>
              <a:t>to extend beyond the </a:t>
            </a:r>
            <a:r>
              <a:rPr lang="en-GB" dirty="0" smtClean="0"/>
              <a:t>academic.</a:t>
            </a:r>
          </a:p>
          <a:p>
            <a:endParaRPr lang="en-GB" dirty="0" smtClean="0"/>
          </a:p>
          <a:p>
            <a:r>
              <a:rPr lang="en-GB" dirty="0"/>
              <a:t>S</a:t>
            </a:r>
            <a:r>
              <a:rPr lang="en-GB" dirty="0" smtClean="0"/>
              <a:t>chools </a:t>
            </a:r>
            <a:r>
              <a:rPr lang="en-GB" dirty="0"/>
              <a:t>are often the only statutory agencies offering formal supports to refugee children (</a:t>
            </a:r>
            <a:r>
              <a:rPr lang="en-GB" dirty="0" err="1"/>
              <a:t>Hek</a:t>
            </a:r>
            <a:r>
              <a:rPr lang="en-GB" dirty="0"/>
              <a:t> 2005).</a:t>
            </a:r>
          </a:p>
          <a:p>
            <a:endParaRPr lang="en-GB" dirty="0"/>
          </a:p>
          <a:p>
            <a:r>
              <a:rPr lang="en-GB" dirty="0" smtClean="0"/>
              <a:t>Migrant </a:t>
            </a:r>
            <a:r>
              <a:rPr lang="en-GB" dirty="0"/>
              <a:t>parents in Ireland </a:t>
            </a:r>
            <a:r>
              <a:rPr lang="en-GB" dirty="0" smtClean="0"/>
              <a:t>have been </a:t>
            </a:r>
            <a:r>
              <a:rPr lang="en-GB" dirty="0"/>
              <a:t>constructed by educational practitioners/ management as ‘non-involved’ and ‘hard-to-reach’ </a:t>
            </a:r>
            <a:r>
              <a:rPr lang="en-GB" dirty="0" smtClean="0"/>
              <a:t>(McGovern </a:t>
            </a:r>
            <a:r>
              <a:rPr lang="en-GB" dirty="0"/>
              <a:t>and Devine </a:t>
            </a:r>
            <a:r>
              <a:rPr lang="en-GB" dirty="0" smtClean="0"/>
              <a:t>2016).</a:t>
            </a:r>
            <a:endParaRPr lang="en-GB" dirty="0"/>
          </a:p>
          <a:p>
            <a:endParaRPr lang="en-GB" dirty="0" smtClean="0"/>
          </a:p>
          <a:p>
            <a:pPr marL="0" indent="0">
              <a:buNone/>
            </a:pPr>
            <a:endParaRPr lang="en-GB" dirty="0"/>
          </a:p>
        </p:txBody>
      </p:sp>
    </p:spTree>
    <p:extLst>
      <p:ext uri="{BB962C8B-B14F-4D97-AF65-F5344CB8AC3E}">
        <p14:creationId xmlns:p14="http://schemas.microsoft.com/office/powerpoint/2010/main" val="561270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Policy context: Intercultural Education</a:t>
            </a:r>
            <a:endParaRPr lang="en-GB" sz="3600" dirty="0"/>
          </a:p>
        </p:txBody>
      </p:sp>
      <p:sp>
        <p:nvSpPr>
          <p:cNvPr id="3" name="Content Placeholder 2"/>
          <p:cNvSpPr>
            <a:spLocks noGrp="1"/>
          </p:cNvSpPr>
          <p:nvPr>
            <p:ph idx="1"/>
          </p:nvPr>
        </p:nvSpPr>
        <p:spPr>
          <a:xfrm>
            <a:off x="994841" y="1256232"/>
            <a:ext cx="10823993" cy="5460762"/>
          </a:xfrm>
        </p:spPr>
        <p:txBody>
          <a:bodyPr>
            <a:normAutofit/>
          </a:bodyPr>
          <a:lstStyle/>
          <a:p>
            <a:r>
              <a:rPr lang="en-GB" dirty="0" smtClean="0"/>
              <a:t>Contradictory </a:t>
            </a:r>
            <a:r>
              <a:rPr lang="en-GB" dirty="0"/>
              <a:t>approaches in State education </a:t>
            </a:r>
            <a:r>
              <a:rPr lang="en-GB" dirty="0" smtClean="0"/>
              <a:t>policy: </a:t>
            </a:r>
          </a:p>
          <a:p>
            <a:pPr lvl="1"/>
            <a:r>
              <a:rPr lang="en-GB" b="1" dirty="0" smtClean="0"/>
              <a:t>fixing </a:t>
            </a:r>
            <a:r>
              <a:rPr lang="en-GB" b="1" dirty="0"/>
              <a:t>of ‘deficits’ </a:t>
            </a:r>
            <a:r>
              <a:rPr lang="en-GB" dirty="0"/>
              <a:t>approach </a:t>
            </a:r>
            <a:r>
              <a:rPr lang="en-GB" dirty="0" smtClean="0"/>
              <a:t>highlighting deficient </a:t>
            </a:r>
            <a:r>
              <a:rPr lang="en-GB" dirty="0"/>
              <a:t>acculturation practices of parents </a:t>
            </a:r>
            <a:r>
              <a:rPr lang="en-GB" dirty="0" smtClean="0"/>
              <a:t>and </a:t>
            </a:r>
            <a:r>
              <a:rPr lang="en-GB" dirty="0"/>
              <a:t>poor practices in individual schools, </a:t>
            </a:r>
            <a:endParaRPr lang="en-GB" dirty="0" smtClean="0"/>
          </a:p>
          <a:p>
            <a:pPr lvl="1"/>
            <a:r>
              <a:rPr lang="en-GB" b="1" dirty="0" smtClean="0"/>
              <a:t>holistic </a:t>
            </a:r>
            <a:r>
              <a:rPr lang="en-GB" dirty="0"/>
              <a:t>approach </a:t>
            </a:r>
            <a:r>
              <a:rPr lang="en-GB" dirty="0" smtClean="0"/>
              <a:t>acknowledging importance </a:t>
            </a:r>
            <a:r>
              <a:rPr lang="en-GB" dirty="0"/>
              <a:t>of recognition and sensitivity to ‘mother-tongue’ </a:t>
            </a:r>
            <a:r>
              <a:rPr lang="en-GB" dirty="0" smtClean="0"/>
              <a:t>learning (Devine, 2013</a:t>
            </a:r>
            <a:r>
              <a:rPr lang="en-GB" dirty="0"/>
              <a:t>) </a:t>
            </a:r>
          </a:p>
          <a:p>
            <a:endParaRPr lang="en-GB" dirty="0" smtClean="0"/>
          </a:p>
          <a:p>
            <a:endParaRPr lang="en-GB" dirty="0" smtClean="0"/>
          </a:p>
          <a:p>
            <a:r>
              <a:rPr lang="en-GB" dirty="0" smtClean="0"/>
              <a:t>The </a:t>
            </a:r>
            <a:r>
              <a:rPr lang="en-GB" i="1" dirty="0" smtClean="0"/>
              <a:t>Intercultural </a:t>
            </a:r>
            <a:r>
              <a:rPr lang="en-GB" i="1" dirty="0"/>
              <a:t>Education </a:t>
            </a:r>
            <a:r>
              <a:rPr lang="en-GB" i="1" dirty="0" smtClean="0"/>
              <a:t>Strategy 2010–2015 </a:t>
            </a:r>
            <a:r>
              <a:rPr lang="en-GB" dirty="0" smtClean="0"/>
              <a:t>commits </a:t>
            </a:r>
            <a:r>
              <a:rPr lang="en-GB" dirty="0"/>
              <a:t>to </a:t>
            </a:r>
            <a:endParaRPr lang="en-GB" dirty="0" smtClean="0"/>
          </a:p>
          <a:p>
            <a:pPr marL="0" indent="0">
              <a:buNone/>
            </a:pPr>
            <a:r>
              <a:rPr lang="en-GB" dirty="0" smtClean="0"/>
              <a:t>partnership and communication </a:t>
            </a:r>
            <a:r>
              <a:rPr lang="en-GB" dirty="0"/>
              <a:t>between </a:t>
            </a:r>
            <a:r>
              <a:rPr lang="en-GB" dirty="0" smtClean="0"/>
              <a:t>education </a:t>
            </a:r>
            <a:r>
              <a:rPr lang="en-GB" dirty="0"/>
              <a:t>providers, </a:t>
            </a:r>
            <a:endParaRPr lang="en-GB" dirty="0" smtClean="0"/>
          </a:p>
          <a:p>
            <a:pPr marL="0" indent="0">
              <a:buNone/>
            </a:pPr>
            <a:r>
              <a:rPr lang="en-GB" dirty="0" smtClean="0"/>
              <a:t>students, parents </a:t>
            </a:r>
            <a:r>
              <a:rPr lang="en-GB" dirty="0"/>
              <a:t>and communities. </a:t>
            </a:r>
            <a:endParaRPr lang="en-GB" dirty="0" smtClean="0"/>
          </a:p>
          <a:p>
            <a:pPr lvl="1"/>
            <a:r>
              <a:rPr lang="en-GB" dirty="0" smtClean="0"/>
              <a:t>Goals </a:t>
            </a:r>
            <a:r>
              <a:rPr lang="en-GB" dirty="0"/>
              <a:t>are heavily focused on </a:t>
            </a:r>
            <a:r>
              <a:rPr lang="en-GB" dirty="0" smtClean="0"/>
              <a:t>supporting </a:t>
            </a:r>
            <a:r>
              <a:rPr lang="en-GB" dirty="0"/>
              <a:t>English-language </a:t>
            </a:r>
            <a:r>
              <a:rPr lang="en-GB" dirty="0" smtClean="0"/>
              <a:t>learning. </a:t>
            </a:r>
          </a:p>
          <a:p>
            <a:pPr lvl="1"/>
            <a:r>
              <a:rPr lang="en-GB" dirty="0" smtClean="0"/>
              <a:t>Fails </a:t>
            </a:r>
            <a:r>
              <a:rPr lang="en-GB" dirty="0"/>
              <a:t>to recognise </a:t>
            </a:r>
            <a:r>
              <a:rPr lang="en-GB" dirty="0" smtClean="0"/>
              <a:t>different </a:t>
            </a:r>
            <a:r>
              <a:rPr lang="en-GB" dirty="0"/>
              <a:t>contexts for asylum </a:t>
            </a:r>
            <a:r>
              <a:rPr lang="en-GB" dirty="0" smtClean="0"/>
              <a:t>seekers and </a:t>
            </a:r>
            <a:r>
              <a:rPr lang="en-GB" dirty="0"/>
              <a:t>other </a:t>
            </a:r>
            <a:endParaRPr lang="en-GB" dirty="0" smtClean="0"/>
          </a:p>
          <a:p>
            <a:pPr marL="457200" lvl="1" indent="0">
              <a:buNone/>
            </a:pPr>
            <a:r>
              <a:rPr lang="en-GB" dirty="0"/>
              <a:t> </a:t>
            </a:r>
            <a:r>
              <a:rPr lang="en-GB" dirty="0" smtClean="0"/>
              <a:t>    types </a:t>
            </a:r>
            <a:r>
              <a:rPr lang="en-GB" dirty="0"/>
              <a:t>of migrants. </a:t>
            </a:r>
            <a:endParaRPr lang="en-GB" dirty="0" smtClean="0"/>
          </a:p>
          <a:p>
            <a:endParaRPr lang="en-GB" dirty="0" smtClean="0"/>
          </a:p>
          <a:p>
            <a:pPr marL="0" indent="0">
              <a:buNone/>
            </a:pPr>
            <a:endParaRPr lang="en-GB" dirty="0" smtClean="0"/>
          </a:p>
        </p:txBody>
      </p:sp>
      <p:pic>
        <p:nvPicPr>
          <p:cNvPr id="4" name="Picture 3"/>
          <p:cNvPicPr>
            <a:picLocks noChangeAspect="1"/>
          </p:cNvPicPr>
          <p:nvPr/>
        </p:nvPicPr>
        <p:blipFill>
          <a:blip r:embed="rId2"/>
          <a:stretch>
            <a:fillRect/>
          </a:stretch>
        </p:blipFill>
        <p:spPr>
          <a:xfrm>
            <a:off x="9390179" y="3473270"/>
            <a:ext cx="2213361" cy="2734655"/>
          </a:xfrm>
          <a:prstGeom prst="rect">
            <a:avLst/>
          </a:prstGeom>
        </p:spPr>
      </p:pic>
    </p:spTree>
    <p:extLst>
      <p:ext uri="{BB962C8B-B14F-4D97-AF65-F5344CB8AC3E}">
        <p14:creationId xmlns:p14="http://schemas.microsoft.com/office/powerpoint/2010/main" val="2585980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context: Direct provision</a:t>
            </a:r>
            <a:endParaRPr lang="en-GB" dirty="0"/>
          </a:p>
        </p:txBody>
      </p:sp>
      <p:sp>
        <p:nvSpPr>
          <p:cNvPr id="3" name="Content Placeholder 2"/>
          <p:cNvSpPr>
            <a:spLocks noGrp="1"/>
          </p:cNvSpPr>
          <p:nvPr>
            <p:ph idx="1"/>
          </p:nvPr>
        </p:nvSpPr>
        <p:spPr>
          <a:xfrm>
            <a:off x="367470" y="1247686"/>
            <a:ext cx="11562460" cy="5610314"/>
          </a:xfrm>
        </p:spPr>
        <p:txBody>
          <a:bodyPr>
            <a:normAutofit fontScale="32500" lnSpcReduction="20000"/>
          </a:bodyPr>
          <a:lstStyle/>
          <a:p>
            <a:r>
              <a:rPr lang="en-GB" sz="4200" dirty="0" smtClean="0"/>
              <a:t>  </a:t>
            </a:r>
            <a:r>
              <a:rPr lang="en-GB" sz="6200" dirty="0"/>
              <a:t>In 2000 the Irish Government introduced a system of Dispersal &amp; Direct </a:t>
            </a:r>
            <a:r>
              <a:rPr lang="en-GB" sz="6200" dirty="0" smtClean="0"/>
              <a:t>Provision accommodation </a:t>
            </a:r>
            <a:r>
              <a:rPr lang="en-GB" sz="6200" dirty="0" smtClean="0"/>
              <a:t>(DP) for </a:t>
            </a:r>
            <a:r>
              <a:rPr lang="en-GB" sz="6200" dirty="0"/>
              <a:t>asylum seekers. Primarily, a short-term emergency response to </a:t>
            </a:r>
            <a:r>
              <a:rPr lang="en-GB" sz="6200" dirty="0" smtClean="0"/>
              <a:t>a rapidly </a:t>
            </a:r>
            <a:r>
              <a:rPr lang="en-GB" sz="6200" dirty="0"/>
              <a:t>escalating figure of asylum seekers presenting in Ireland from the late 1990s.</a:t>
            </a:r>
            <a:endParaRPr lang="en-GB" sz="6200" dirty="0" smtClean="0"/>
          </a:p>
          <a:p>
            <a:endParaRPr lang="en-GB" sz="2500" dirty="0" smtClean="0"/>
          </a:p>
          <a:p>
            <a:r>
              <a:rPr lang="en-GB" sz="2500" dirty="0" smtClean="0"/>
              <a:t>                                                                             </a:t>
            </a:r>
          </a:p>
          <a:p>
            <a:r>
              <a:rPr lang="en-GB" sz="6200" dirty="0"/>
              <a:t> </a:t>
            </a:r>
            <a:r>
              <a:rPr lang="en-GB" sz="6200" dirty="0" smtClean="0"/>
              <a:t>                               </a:t>
            </a:r>
            <a:r>
              <a:rPr lang="en-GB" sz="6200" dirty="0" smtClean="0"/>
              <a:t>There </a:t>
            </a:r>
            <a:r>
              <a:rPr lang="en-GB" sz="6200" dirty="0"/>
              <a:t>are currently </a:t>
            </a:r>
            <a:r>
              <a:rPr lang="en-GB" sz="6200" dirty="0" smtClean="0"/>
              <a:t>32 </a:t>
            </a:r>
            <a:r>
              <a:rPr lang="en-GB" sz="6200" dirty="0"/>
              <a:t>such centres located across the </a:t>
            </a:r>
            <a:r>
              <a:rPr lang="en-GB" sz="6200" dirty="0" smtClean="0"/>
              <a:t>country. </a:t>
            </a:r>
          </a:p>
          <a:p>
            <a:pPr marL="0" indent="0">
              <a:buNone/>
            </a:pPr>
            <a:r>
              <a:rPr lang="en-GB" sz="4900" dirty="0" smtClean="0"/>
              <a:t>                            </a:t>
            </a:r>
          </a:p>
          <a:p>
            <a:r>
              <a:rPr lang="en-GB" sz="6200" dirty="0"/>
              <a:t> </a:t>
            </a:r>
            <a:r>
              <a:rPr lang="en-GB" sz="6200" dirty="0" smtClean="0"/>
              <a:t>                                 </a:t>
            </a:r>
            <a:r>
              <a:rPr lang="en-GB" sz="6200" dirty="0" smtClean="0"/>
              <a:t>   </a:t>
            </a:r>
            <a:r>
              <a:rPr lang="en-GB" sz="6200" dirty="0" smtClean="0"/>
              <a:t>4786 residents, </a:t>
            </a:r>
          </a:p>
          <a:p>
            <a:r>
              <a:rPr lang="en-GB" sz="6200" dirty="0" smtClean="0"/>
              <a:t>                                </a:t>
            </a:r>
            <a:r>
              <a:rPr lang="en-GB" sz="6200" dirty="0" smtClean="0"/>
              <a:t>1230 </a:t>
            </a:r>
            <a:r>
              <a:rPr lang="en-GB" sz="6200" dirty="0" smtClean="0"/>
              <a:t>of which are children (RIA, May 2017).</a:t>
            </a:r>
          </a:p>
          <a:p>
            <a:endParaRPr lang="en-GB" sz="3200" dirty="0" smtClean="0"/>
          </a:p>
          <a:p>
            <a:endParaRPr lang="en-GB" sz="2500" dirty="0" smtClean="0"/>
          </a:p>
          <a:p>
            <a:endParaRPr lang="en-GB" sz="2500" dirty="0" smtClean="0"/>
          </a:p>
          <a:p>
            <a:endParaRPr lang="en-GB" sz="2500" dirty="0" smtClean="0"/>
          </a:p>
          <a:p>
            <a:endParaRPr lang="en-GB" sz="4000" dirty="0" smtClean="0"/>
          </a:p>
          <a:p>
            <a:endParaRPr lang="en-GB" sz="6200" dirty="0" smtClean="0"/>
          </a:p>
          <a:p>
            <a:r>
              <a:rPr lang="en-GB" sz="6200" dirty="0" smtClean="0"/>
              <a:t>Successive </a:t>
            </a:r>
            <a:r>
              <a:rPr lang="en-GB" sz="6200" dirty="0"/>
              <a:t>Irish Governments </a:t>
            </a:r>
            <a:r>
              <a:rPr lang="en-GB" sz="6200" dirty="0" smtClean="0"/>
              <a:t>have also </a:t>
            </a:r>
            <a:r>
              <a:rPr lang="en-GB" sz="6200" dirty="0"/>
              <a:t>introduced a </a:t>
            </a:r>
            <a:r>
              <a:rPr lang="en-GB" sz="6200" dirty="0" smtClean="0"/>
              <a:t>restrictive </a:t>
            </a:r>
            <a:r>
              <a:rPr lang="en-GB" sz="6200" dirty="0"/>
              <a:t>asylum </a:t>
            </a:r>
            <a:r>
              <a:rPr lang="en-GB" sz="6200" dirty="0" smtClean="0"/>
              <a:t>system: </a:t>
            </a:r>
          </a:p>
          <a:p>
            <a:pPr lvl="1"/>
            <a:r>
              <a:rPr lang="en-GB" sz="5500" dirty="0" smtClean="0"/>
              <a:t>Ireland </a:t>
            </a:r>
            <a:r>
              <a:rPr lang="en-GB" sz="5500" dirty="0"/>
              <a:t>is the only EU27 </a:t>
            </a:r>
            <a:r>
              <a:rPr lang="en-GB" sz="5500" dirty="0" smtClean="0"/>
              <a:t>country not to sign </a:t>
            </a:r>
            <a:r>
              <a:rPr lang="en-GB" sz="5500" dirty="0"/>
              <a:t>the 2003 Reception Conditions </a:t>
            </a:r>
            <a:r>
              <a:rPr lang="en-GB" sz="5500" dirty="0" smtClean="0"/>
              <a:t>Directive.</a:t>
            </a:r>
          </a:p>
          <a:p>
            <a:pPr lvl="1"/>
            <a:r>
              <a:rPr lang="en-GB" sz="5500" dirty="0" smtClean="0"/>
              <a:t>Asylum </a:t>
            </a:r>
            <a:r>
              <a:rPr lang="en-GB" sz="5500" dirty="0"/>
              <a:t>seekers in Ireland are not entitled to seek employment and </a:t>
            </a:r>
            <a:r>
              <a:rPr lang="en-GB" sz="5500" dirty="0" smtClean="0"/>
              <a:t>restricted </a:t>
            </a:r>
            <a:r>
              <a:rPr lang="en-GB" sz="5500" dirty="0"/>
              <a:t>in </a:t>
            </a:r>
            <a:r>
              <a:rPr lang="en-GB" sz="5500" dirty="0" smtClean="0"/>
              <a:t>their right to Social </a:t>
            </a:r>
            <a:r>
              <a:rPr lang="en-GB" sz="5500" dirty="0"/>
              <a:t>Welfare </a:t>
            </a:r>
            <a:r>
              <a:rPr lang="en-GB" sz="5500" dirty="0" smtClean="0"/>
              <a:t>payments.  Receive a weekly allowance - </a:t>
            </a:r>
            <a:r>
              <a:rPr lang="en-GB" sz="5500" dirty="0"/>
              <a:t>€19.10 per adult </a:t>
            </a:r>
            <a:r>
              <a:rPr lang="en-GB" sz="5500" dirty="0" smtClean="0"/>
              <a:t>&amp; €15.60 </a:t>
            </a:r>
            <a:r>
              <a:rPr lang="en-GB" sz="5500" dirty="0"/>
              <a:t>per child</a:t>
            </a:r>
            <a:r>
              <a:rPr lang="en-GB" sz="5500" dirty="0" smtClean="0"/>
              <a:t>.</a:t>
            </a:r>
          </a:p>
          <a:p>
            <a:pPr lvl="1"/>
            <a:endParaRPr lang="en-GB" sz="2200" dirty="0" smtClean="0"/>
          </a:p>
          <a:p>
            <a:pPr marL="457200" lvl="1" indent="0">
              <a:buNone/>
            </a:pPr>
            <a:endParaRPr lang="en-GB" sz="2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516" y="2943317"/>
            <a:ext cx="3589235" cy="20388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70" y="2307364"/>
            <a:ext cx="2592109" cy="3187581"/>
          </a:xfrm>
          <a:prstGeom prst="rect">
            <a:avLst/>
          </a:prstGeom>
        </p:spPr>
      </p:pic>
    </p:spTree>
    <p:extLst>
      <p:ext uri="{BB962C8B-B14F-4D97-AF65-F5344CB8AC3E}">
        <p14:creationId xmlns:p14="http://schemas.microsoft.com/office/powerpoint/2010/main" val="2404441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04233"/>
          </a:xfrm>
        </p:spPr>
        <p:txBody>
          <a:bodyPr/>
          <a:lstStyle/>
          <a:p>
            <a:r>
              <a:rPr lang="en-GB" dirty="0"/>
              <a:t>Direct provision</a:t>
            </a:r>
          </a:p>
        </p:txBody>
      </p:sp>
      <p:sp>
        <p:nvSpPr>
          <p:cNvPr id="3" name="Content Placeholder 2"/>
          <p:cNvSpPr>
            <a:spLocks noGrp="1"/>
          </p:cNvSpPr>
          <p:nvPr>
            <p:ph idx="1"/>
          </p:nvPr>
        </p:nvSpPr>
        <p:spPr>
          <a:xfrm>
            <a:off x="875201" y="1237672"/>
            <a:ext cx="9678855" cy="5261855"/>
          </a:xfrm>
        </p:spPr>
        <p:txBody>
          <a:bodyPr>
            <a:normAutofit fontScale="92500" lnSpcReduction="10000"/>
          </a:bodyPr>
          <a:lstStyle/>
          <a:p>
            <a:r>
              <a:rPr lang="en-GB" sz="2600" dirty="0"/>
              <a:t>Direct Provision has been the subject of much debate and criticism </a:t>
            </a:r>
            <a:r>
              <a:rPr lang="en-GB" sz="2600" dirty="0" smtClean="0"/>
              <a:t>:</a:t>
            </a:r>
            <a:endParaRPr lang="en-GB" sz="2600" dirty="0"/>
          </a:p>
          <a:p>
            <a:pPr lvl="1"/>
            <a:r>
              <a:rPr lang="en-GB" sz="1900" dirty="0" smtClean="0"/>
              <a:t>inadequate </a:t>
            </a:r>
            <a:r>
              <a:rPr lang="en-GB" sz="1900" dirty="0"/>
              <a:t>living conditions, </a:t>
            </a:r>
            <a:endParaRPr lang="en-GB" sz="1900" dirty="0" smtClean="0"/>
          </a:p>
          <a:p>
            <a:pPr lvl="1"/>
            <a:r>
              <a:rPr lang="en-GB" sz="1900" dirty="0" smtClean="0"/>
              <a:t>isolation </a:t>
            </a:r>
            <a:r>
              <a:rPr lang="en-GB" sz="1900" dirty="0"/>
              <a:t>from local communities, </a:t>
            </a:r>
            <a:endParaRPr lang="en-GB" sz="1900" dirty="0" smtClean="0"/>
          </a:p>
          <a:p>
            <a:pPr lvl="1"/>
            <a:r>
              <a:rPr lang="en-GB" sz="1900" dirty="0" smtClean="0"/>
              <a:t>extended </a:t>
            </a:r>
            <a:r>
              <a:rPr lang="en-GB" sz="1900" dirty="0"/>
              <a:t>lengths of stay, </a:t>
            </a:r>
            <a:endParaRPr lang="en-GB" sz="1900" dirty="0" smtClean="0"/>
          </a:p>
          <a:p>
            <a:pPr lvl="1"/>
            <a:r>
              <a:rPr lang="en-GB" sz="1900" dirty="0" smtClean="0"/>
              <a:t>limited </a:t>
            </a:r>
            <a:r>
              <a:rPr lang="en-GB" sz="1900" dirty="0"/>
              <a:t>financial support, </a:t>
            </a:r>
            <a:endParaRPr lang="en-GB" sz="1900" dirty="0" smtClean="0"/>
          </a:p>
          <a:p>
            <a:pPr lvl="1"/>
            <a:r>
              <a:rPr lang="en-GB" sz="1900" dirty="0" smtClean="0"/>
              <a:t>inadequate </a:t>
            </a:r>
            <a:r>
              <a:rPr lang="en-GB" sz="1900" dirty="0"/>
              <a:t>security, </a:t>
            </a:r>
            <a:endParaRPr lang="en-GB" sz="1900" dirty="0" smtClean="0"/>
          </a:p>
          <a:p>
            <a:pPr lvl="1"/>
            <a:r>
              <a:rPr lang="en-GB" sz="1900" dirty="0" smtClean="0"/>
              <a:t>poor-quality </a:t>
            </a:r>
            <a:r>
              <a:rPr lang="en-GB" sz="1900" dirty="0"/>
              <a:t>food and </a:t>
            </a:r>
            <a:endParaRPr lang="en-GB" sz="1900" dirty="0" smtClean="0"/>
          </a:p>
          <a:p>
            <a:pPr lvl="1"/>
            <a:r>
              <a:rPr lang="en-GB" sz="1900" dirty="0" smtClean="0"/>
              <a:t>cramped </a:t>
            </a:r>
            <a:r>
              <a:rPr lang="en-GB" sz="1900" dirty="0"/>
              <a:t>living conditions, </a:t>
            </a:r>
            <a:endParaRPr lang="en-GB" sz="1900" dirty="0" smtClean="0"/>
          </a:p>
          <a:p>
            <a:pPr lvl="1"/>
            <a:r>
              <a:rPr lang="en-GB" sz="1900" dirty="0" smtClean="0"/>
              <a:t>mental </a:t>
            </a:r>
            <a:r>
              <a:rPr lang="en-GB" sz="1900" dirty="0"/>
              <a:t>health of </a:t>
            </a:r>
            <a:r>
              <a:rPr lang="en-GB" sz="1900" dirty="0" smtClean="0"/>
              <a:t>residents, </a:t>
            </a:r>
          </a:p>
          <a:p>
            <a:pPr lvl="1"/>
            <a:r>
              <a:rPr lang="en-GB" sz="1900" dirty="0" smtClean="0"/>
              <a:t>lack </a:t>
            </a:r>
            <a:r>
              <a:rPr lang="en-GB" sz="1900" dirty="0"/>
              <a:t>of child-friendly </a:t>
            </a:r>
            <a:r>
              <a:rPr lang="en-GB" sz="1900" dirty="0" smtClean="0"/>
              <a:t>facilities. </a:t>
            </a:r>
          </a:p>
          <a:p>
            <a:r>
              <a:rPr lang="en-GB" sz="2600" dirty="0" smtClean="0"/>
              <a:t>Marginalisation </a:t>
            </a:r>
            <a:r>
              <a:rPr lang="en-GB" sz="2600" dirty="0"/>
              <a:t>of residents and the long-term negative impacts of segregation (Fanning and Veale 2004; King 2004; Arnold 2012; White 2012; </a:t>
            </a:r>
            <a:r>
              <a:rPr lang="en-GB" sz="2600" dirty="0" err="1"/>
              <a:t>Ogbu</a:t>
            </a:r>
            <a:r>
              <a:rPr lang="en-GB" sz="2600" dirty="0"/>
              <a:t>, Brady, and </a:t>
            </a:r>
            <a:r>
              <a:rPr lang="en-GB" sz="2600" dirty="0" err="1"/>
              <a:t>Kinlen</a:t>
            </a:r>
            <a:r>
              <a:rPr lang="en-GB" sz="2600" dirty="0"/>
              <a:t> 2014</a:t>
            </a:r>
            <a:r>
              <a:rPr lang="en-GB" sz="2600" dirty="0" smtClean="0"/>
              <a:t>).</a:t>
            </a:r>
          </a:p>
          <a:p>
            <a:endParaRPr lang="en-GB" sz="2600" dirty="0"/>
          </a:p>
        </p:txBody>
      </p:sp>
      <p:pic>
        <p:nvPicPr>
          <p:cNvPr id="4" name="Picture 3"/>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6705940" y="1820124"/>
            <a:ext cx="3200355" cy="3392811"/>
          </a:xfrm>
          <a:prstGeom prst="rect">
            <a:avLst/>
          </a:prstGeom>
        </p:spPr>
      </p:pic>
    </p:spTree>
    <p:extLst>
      <p:ext uri="{BB962C8B-B14F-4D97-AF65-F5344CB8AC3E}">
        <p14:creationId xmlns:p14="http://schemas.microsoft.com/office/powerpoint/2010/main" val="508766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Direct provision and children’s education</a:t>
            </a:r>
            <a:endParaRPr lang="en-GB" sz="3600" dirty="0"/>
          </a:p>
        </p:txBody>
      </p:sp>
      <p:sp>
        <p:nvSpPr>
          <p:cNvPr id="3" name="Content Placeholder 2"/>
          <p:cNvSpPr>
            <a:spLocks noGrp="1"/>
          </p:cNvSpPr>
          <p:nvPr>
            <p:ph idx="1"/>
          </p:nvPr>
        </p:nvSpPr>
        <p:spPr>
          <a:xfrm>
            <a:off x="777666" y="1546788"/>
            <a:ext cx="11414333" cy="5311211"/>
          </a:xfrm>
        </p:spPr>
        <p:txBody>
          <a:bodyPr>
            <a:normAutofit fontScale="92500"/>
          </a:bodyPr>
          <a:lstStyle/>
          <a:p>
            <a:r>
              <a:rPr lang="en-GB" sz="2300" dirty="0"/>
              <a:t>Children and young people under the age of 18 living </a:t>
            </a:r>
            <a:r>
              <a:rPr lang="en-GB" sz="2300" dirty="0" smtClean="0"/>
              <a:t>in</a:t>
            </a:r>
          </a:p>
          <a:p>
            <a:pPr marL="0" indent="0">
              <a:buNone/>
            </a:pPr>
            <a:r>
              <a:rPr lang="en-GB" sz="2300" dirty="0" smtClean="0"/>
              <a:t>DP are </a:t>
            </a:r>
            <a:r>
              <a:rPr lang="en-GB" sz="2300" dirty="0"/>
              <a:t>entitled to </a:t>
            </a:r>
            <a:r>
              <a:rPr lang="en-GB" sz="2300" dirty="0" smtClean="0"/>
              <a:t>attend primary </a:t>
            </a:r>
            <a:r>
              <a:rPr lang="en-GB" sz="2300" dirty="0"/>
              <a:t>and </a:t>
            </a:r>
            <a:r>
              <a:rPr lang="en-GB" sz="2300" dirty="0" smtClean="0"/>
              <a:t>secondary school, with </a:t>
            </a:r>
          </a:p>
          <a:p>
            <a:pPr marL="0" indent="0">
              <a:buNone/>
            </a:pPr>
            <a:r>
              <a:rPr lang="en-GB" sz="2300" dirty="0" smtClean="0"/>
              <a:t>recently introduced limited access to Third level. </a:t>
            </a:r>
          </a:p>
          <a:p>
            <a:endParaRPr lang="en-GB" sz="2300" dirty="0" smtClean="0"/>
          </a:p>
          <a:p>
            <a:r>
              <a:rPr lang="en-GB" sz="2300" dirty="0" smtClean="0"/>
              <a:t>Parents </a:t>
            </a:r>
            <a:r>
              <a:rPr lang="en-GB" sz="2300" dirty="0"/>
              <a:t>living in </a:t>
            </a:r>
            <a:r>
              <a:rPr lang="en-GB" sz="2300" dirty="0" smtClean="0"/>
              <a:t>DP generally </a:t>
            </a:r>
            <a:r>
              <a:rPr lang="en-GB" sz="2300" dirty="0"/>
              <a:t>report primary schools to be a </a:t>
            </a:r>
            <a:r>
              <a:rPr lang="en-GB" sz="2300" dirty="0" smtClean="0"/>
              <a:t>positive influence </a:t>
            </a:r>
            <a:r>
              <a:rPr lang="en-GB" sz="2300" dirty="0"/>
              <a:t>and experience for their children (</a:t>
            </a:r>
            <a:r>
              <a:rPr lang="en-GB" sz="2300" dirty="0" err="1"/>
              <a:t>O’Riordan</a:t>
            </a:r>
            <a:r>
              <a:rPr lang="en-GB" sz="2300" dirty="0"/>
              <a:t> et al. 2013; </a:t>
            </a:r>
            <a:r>
              <a:rPr lang="en-GB" sz="2300" dirty="0" err="1" smtClean="0"/>
              <a:t>Ogbu</a:t>
            </a:r>
            <a:r>
              <a:rPr lang="en-GB" sz="2300" dirty="0" smtClean="0"/>
              <a:t> </a:t>
            </a:r>
            <a:r>
              <a:rPr lang="en-GB" sz="2400" dirty="0"/>
              <a:t>et al.</a:t>
            </a:r>
            <a:r>
              <a:rPr lang="en-GB" sz="2300" dirty="0" smtClean="0"/>
              <a:t> , 2014).</a:t>
            </a:r>
          </a:p>
          <a:p>
            <a:endParaRPr lang="en-GB" sz="2300" dirty="0"/>
          </a:p>
          <a:p>
            <a:r>
              <a:rPr lang="en-GB" sz="2300" dirty="0" smtClean="0"/>
              <a:t>However</a:t>
            </a:r>
            <a:r>
              <a:rPr lang="en-GB" sz="2300" dirty="0"/>
              <a:t>, the conditions and restrictions imposed on parents’ and children’s lives by Irish </a:t>
            </a:r>
            <a:r>
              <a:rPr lang="en-GB" sz="2300" dirty="0" smtClean="0"/>
              <a:t>asylum policy </a:t>
            </a:r>
            <a:r>
              <a:rPr lang="en-GB" sz="2300" dirty="0"/>
              <a:t>and </a:t>
            </a:r>
            <a:r>
              <a:rPr lang="en-GB" sz="2300" dirty="0" smtClean="0"/>
              <a:t>DP impact </a:t>
            </a:r>
            <a:r>
              <a:rPr lang="en-GB" sz="2300" dirty="0"/>
              <a:t>negatively on their educational opportunities. </a:t>
            </a:r>
            <a:endParaRPr lang="en-GB" sz="2300" dirty="0" smtClean="0"/>
          </a:p>
          <a:p>
            <a:pPr lvl="1"/>
            <a:r>
              <a:rPr lang="en-GB" sz="2000" dirty="0" smtClean="0"/>
              <a:t>DP environment is </a:t>
            </a:r>
            <a:r>
              <a:rPr lang="en-GB" sz="2000" dirty="0"/>
              <a:t>not conducive to learning (Arnold 2012; </a:t>
            </a:r>
            <a:r>
              <a:rPr lang="en-GB" sz="2000" dirty="0" err="1"/>
              <a:t>O’Riordan</a:t>
            </a:r>
            <a:r>
              <a:rPr lang="en-GB" sz="2000" dirty="0"/>
              <a:t> et al. 2013; </a:t>
            </a:r>
            <a:r>
              <a:rPr lang="en-GB" sz="2000" dirty="0" err="1" smtClean="0"/>
              <a:t>Ogbu</a:t>
            </a:r>
            <a:r>
              <a:rPr lang="en-GB" sz="2000" dirty="0" smtClean="0"/>
              <a:t> et al., 2014</a:t>
            </a:r>
            <a:r>
              <a:rPr lang="en-GB" sz="2000" dirty="0"/>
              <a:t>). </a:t>
            </a:r>
            <a:endParaRPr lang="en-GB" sz="2000" dirty="0" smtClean="0"/>
          </a:p>
          <a:p>
            <a:pPr lvl="1"/>
            <a:r>
              <a:rPr lang="en-GB" sz="2000" dirty="0" smtClean="0"/>
              <a:t>Significant </a:t>
            </a:r>
            <a:r>
              <a:rPr lang="en-GB" sz="2000" dirty="0"/>
              <a:t>child protection concerns within the </a:t>
            </a:r>
            <a:r>
              <a:rPr lang="en-GB" sz="2000" dirty="0" smtClean="0"/>
              <a:t>DP system (Coulter, 2013; Shannon 2014).</a:t>
            </a:r>
          </a:p>
          <a:p>
            <a:endParaRPr lang="en-GB" sz="2300" dirty="0" smtClean="0"/>
          </a:p>
          <a:p>
            <a:endParaRPr lang="en-GB" sz="23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244" y="1034533"/>
            <a:ext cx="3269707" cy="1982132"/>
          </a:xfrm>
          <a:prstGeom prst="rect">
            <a:avLst/>
          </a:prstGeom>
        </p:spPr>
      </p:pic>
    </p:spTree>
    <p:extLst>
      <p:ext uri="{BB962C8B-B14F-4D97-AF65-F5344CB8AC3E}">
        <p14:creationId xmlns:p14="http://schemas.microsoft.com/office/powerpoint/2010/main" val="2462673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Literature: </a:t>
            </a:r>
            <a:r>
              <a:rPr lang="en-GB" sz="3600" dirty="0"/>
              <a:t>Refugee and asylum-seeking parent’s relations with teachers</a:t>
            </a:r>
          </a:p>
        </p:txBody>
      </p:sp>
      <p:sp>
        <p:nvSpPr>
          <p:cNvPr id="3" name="Content Placeholder 2"/>
          <p:cNvSpPr>
            <a:spLocks noGrp="1"/>
          </p:cNvSpPr>
          <p:nvPr>
            <p:ph idx="1"/>
          </p:nvPr>
        </p:nvSpPr>
        <p:spPr>
          <a:xfrm>
            <a:off x="1104293" y="1985318"/>
            <a:ext cx="9877053" cy="4759473"/>
          </a:xfrm>
        </p:spPr>
        <p:txBody>
          <a:bodyPr>
            <a:normAutofit/>
          </a:bodyPr>
          <a:lstStyle/>
          <a:p>
            <a:r>
              <a:rPr lang="en-GB" dirty="0"/>
              <a:t>Vincent and Warren (1999) </a:t>
            </a:r>
            <a:r>
              <a:rPr lang="en-GB" dirty="0" smtClean="0"/>
              <a:t>argue </a:t>
            </a:r>
            <a:r>
              <a:rPr lang="en-GB" dirty="0"/>
              <a:t>that parent-teacher partnerships in the UK, particularly for minority ethnic </a:t>
            </a:r>
            <a:r>
              <a:rPr lang="en-GB" dirty="0" smtClean="0"/>
              <a:t>parents and working-class parents, are </a:t>
            </a:r>
            <a:r>
              <a:rPr lang="en-GB" dirty="0"/>
              <a:t>often characterised by an imbalance of power in favour </a:t>
            </a:r>
            <a:r>
              <a:rPr lang="en-GB" dirty="0" smtClean="0"/>
              <a:t>of the </a:t>
            </a:r>
            <a:r>
              <a:rPr lang="en-GB" dirty="0"/>
              <a:t>teacher</a:t>
            </a:r>
            <a:r>
              <a:rPr lang="en-GB" dirty="0" smtClean="0"/>
              <a:t>.</a:t>
            </a:r>
          </a:p>
          <a:p>
            <a:endParaRPr lang="en-GB" dirty="0" smtClean="0"/>
          </a:p>
          <a:p>
            <a:r>
              <a:rPr lang="en-GB" dirty="0" smtClean="0"/>
              <a:t>‘In </a:t>
            </a:r>
            <a:r>
              <a:rPr lang="en-GB" dirty="0"/>
              <a:t>order to be ‘good’ or acceptable parents, minority ethnic parents, had to become like the ideal - the white middle-class parent: in other words they had to assimilate</a:t>
            </a:r>
            <a:r>
              <a:rPr lang="en-GB" dirty="0" smtClean="0"/>
              <a:t>’</a:t>
            </a:r>
            <a:r>
              <a:rPr lang="en-GB" dirty="0"/>
              <a:t> </a:t>
            </a:r>
            <a:r>
              <a:rPr lang="en-GB" dirty="0" smtClean="0"/>
              <a:t>(Crozier, 2001: </a:t>
            </a:r>
            <a:r>
              <a:rPr lang="en-GB" dirty="0"/>
              <a:t>335</a:t>
            </a:r>
            <a:r>
              <a:rPr lang="en-GB" dirty="0" smtClean="0"/>
              <a:t>). </a:t>
            </a:r>
            <a:endParaRPr lang="en-GB" dirty="0"/>
          </a:p>
          <a:p>
            <a:endParaRPr lang="en-GB" dirty="0" smtClean="0"/>
          </a:p>
          <a:p>
            <a:r>
              <a:rPr lang="en-GB" dirty="0" smtClean="0"/>
              <a:t>Devine </a:t>
            </a:r>
            <a:r>
              <a:rPr lang="en-GB" dirty="0"/>
              <a:t>(2011) in an Irish study of 24 immigrant parents in five schools, including </a:t>
            </a:r>
            <a:r>
              <a:rPr lang="en-GB" dirty="0" smtClean="0"/>
              <a:t>asylum-seeking </a:t>
            </a:r>
            <a:r>
              <a:rPr lang="en-GB" dirty="0"/>
              <a:t>parents, found classed, </a:t>
            </a:r>
            <a:r>
              <a:rPr lang="en-GB" dirty="0" err="1"/>
              <a:t>racialised</a:t>
            </a:r>
            <a:r>
              <a:rPr lang="en-GB" dirty="0"/>
              <a:t> and gendered patterns of formal </a:t>
            </a:r>
            <a:r>
              <a:rPr lang="en-GB" dirty="0" smtClean="0"/>
              <a:t>parental involvement.</a:t>
            </a:r>
          </a:p>
          <a:p>
            <a:endParaRPr lang="en-GB" dirty="0" smtClean="0"/>
          </a:p>
          <a:p>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val="3604262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Literature: Refugee and asylum-seeking parent’s </a:t>
            </a:r>
            <a:r>
              <a:rPr lang="en-GB" sz="3600" dirty="0" smtClean="0"/>
              <a:t>relationships </a:t>
            </a:r>
            <a:r>
              <a:rPr lang="en-GB" sz="3600" dirty="0"/>
              <a:t>with teachers</a:t>
            </a:r>
          </a:p>
        </p:txBody>
      </p:sp>
      <p:sp>
        <p:nvSpPr>
          <p:cNvPr id="3" name="Content Placeholder 2"/>
          <p:cNvSpPr>
            <a:spLocks noGrp="1"/>
          </p:cNvSpPr>
          <p:nvPr>
            <p:ph idx="1"/>
          </p:nvPr>
        </p:nvSpPr>
        <p:spPr>
          <a:xfrm>
            <a:off x="1103311" y="1982624"/>
            <a:ext cx="10194229" cy="4875376"/>
          </a:xfrm>
        </p:spPr>
        <p:txBody>
          <a:bodyPr>
            <a:noAutofit/>
          </a:bodyPr>
          <a:lstStyle/>
          <a:p>
            <a:r>
              <a:rPr lang="en-GB" dirty="0" smtClean="0"/>
              <a:t>Migrant </a:t>
            </a:r>
            <a:r>
              <a:rPr lang="en-GB" dirty="0"/>
              <a:t>parents are often labelled </a:t>
            </a:r>
            <a:r>
              <a:rPr lang="en-GB" dirty="0" smtClean="0"/>
              <a:t>as ‘</a:t>
            </a:r>
            <a:r>
              <a:rPr lang="en-GB" dirty="0"/>
              <a:t>hard-to-reach’ </a:t>
            </a:r>
            <a:r>
              <a:rPr lang="en-GB" dirty="0" smtClean="0"/>
              <a:t>and </a:t>
            </a:r>
            <a:r>
              <a:rPr lang="en-GB" dirty="0" smtClean="0"/>
              <a:t>blamed </a:t>
            </a:r>
            <a:r>
              <a:rPr lang="en-GB" dirty="0"/>
              <a:t>for their lack of involvement rather than </a:t>
            </a:r>
            <a:r>
              <a:rPr lang="en-GB" dirty="0" smtClean="0"/>
              <a:t>reflection </a:t>
            </a:r>
            <a:r>
              <a:rPr lang="en-GB" dirty="0"/>
              <a:t>on the practices of the school and educators themselves </a:t>
            </a:r>
            <a:r>
              <a:rPr lang="en-GB" dirty="0" smtClean="0"/>
              <a:t>(</a:t>
            </a:r>
            <a:r>
              <a:rPr lang="en-GB" dirty="0"/>
              <a:t>Crozier and </a:t>
            </a:r>
            <a:r>
              <a:rPr lang="en-GB" dirty="0" smtClean="0"/>
              <a:t>Davies, 2007; Hornby </a:t>
            </a:r>
            <a:r>
              <a:rPr lang="en-GB" dirty="0"/>
              <a:t>and </a:t>
            </a:r>
            <a:r>
              <a:rPr lang="en-GB" dirty="0" err="1" smtClean="0"/>
              <a:t>Lafaele</a:t>
            </a:r>
            <a:r>
              <a:rPr lang="en-GB" dirty="0" smtClean="0"/>
              <a:t>, 2011</a:t>
            </a:r>
            <a:r>
              <a:rPr lang="en-GB" dirty="0"/>
              <a:t>). </a:t>
            </a:r>
            <a:endParaRPr lang="en-GB" dirty="0" smtClean="0"/>
          </a:p>
          <a:p>
            <a:endParaRPr lang="en-GB" dirty="0" smtClean="0"/>
          </a:p>
          <a:p>
            <a:r>
              <a:rPr lang="en-GB" dirty="0" smtClean="0"/>
              <a:t>Tourney </a:t>
            </a:r>
            <a:r>
              <a:rPr lang="en-GB" dirty="0"/>
              <a:t>and Kao (2010) found that minority immigrant parents identified far more barriers to becoming involved in their children’s education than non-migrant parents.</a:t>
            </a:r>
          </a:p>
          <a:p>
            <a:pPr marL="0" indent="0">
              <a:buNone/>
            </a:pPr>
            <a:endParaRPr lang="en-GB" dirty="0" smtClean="0"/>
          </a:p>
          <a:p>
            <a:r>
              <a:rPr lang="en-GB" dirty="0" smtClean="0"/>
              <a:t>Language </a:t>
            </a:r>
            <a:r>
              <a:rPr lang="en-GB" dirty="0" smtClean="0"/>
              <a:t>barriers </a:t>
            </a:r>
            <a:r>
              <a:rPr lang="en-GB" dirty="0"/>
              <a:t>experienced by some migrant </a:t>
            </a:r>
            <a:r>
              <a:rPr lang="en-GB" dirty="0" smtClean="0"/>
              <a:t>parents </a:t>
            </a:r>
            <a:r>
              <a:rPr lang="en-GB" dirty="0"/>
              <a:t>are </a:t>
            </a:r>
            <a:r>
              <a:rPr lang="en-GB" dirty="0" smtClean="0"/>
              <a:t>an </a:t>
            </a:r>
            <a:r>
              <a:rPr lang="en-GB" dirty="0"/>
              <a:t>obstacle to parental engagement in their children’s education (Smyth et al. 2009; </a:t>
            </a:r>
            <a:r>
              <a:rPr lang="en-GB" dirty="0" err="1"/>
              <a:t>Taguma</a:t>
            </a:r>
            <a:r>
              <a:rPr lang="en-GB" dirty="0"/>
              <a:t> et al. 2011) </a:t>
            </a:r>
            <a:r>
              <a:rPr lang="en-GB" dirty="0" smtClean="0"/>
              <a:t>&amp; their </a:t>
            </a:r>
            <a:r>
              <a:rPr lang="en-GB" dirty="0"/>
              <a:t>apparent lack of involvement </a:t>
            </a:r>
            <a:r>
              <a:rPr lang="en-GB" dirty="0" smtClean="0"/>
              <a:t>is </a:t>
            </a:r>
            <a:r>
              <a:rPr lang="en-GB" dirty="0"/>
              <a:t>often due to ineffective communication between school </a:t>
            </a:r>
            <a:r>
              <a:rPr lang="en-GB" dirty="0" smtClean="0"/>
              <a:t>&amp; </a:t>
            </a:r>
            <a:r>
              <a:rPr lang="en-GB" dirty="0"/>
              <a:t>home </a:t>
            </a:r>
            <a:r>
              <a:rPr lang="en-GB" dirty="0" smtClean="0"/>
              <a:t>(</a:t>
            </a:r>
            <a:r>
              <a:rPr lang="en-GB" dirty="0" err="1"/>
              <a:t>Huat</a:t>
            </a:r>
            <a:r>
              <a:rPr lang="en-GB" dirty="0"/>
              <a:t> and </a:t>
            </a:r>
            <a:r>
              <a:rPr lang="en-GB" dirty="0" err="1"/>
              <a:t>Gorard</a:t>
            </a:r>
            <a:r>
              <a:rPr lang="en-GB" dirty="0"/>
              <a:t> 2014).</a:t>
            </a:r>
          </a:p>
          <a:p>
            <a:pPr marL="0" indent="0">
              <a:buNone/>
            </a:pPr>
            <a:endParaRPr lang="en-GB" sz="1400" dirty="0" smtClean="0"/>
          </a:p>
          <a:p>
            <a:pPr marL="0" indent="0">
              <a:buNone/>
            </a:pPr>
            <a:endParaRPr lang="en-GB" sz="1400" dirty="0"/>
          </a:p>
          <a:p>
            <a:endParaRPr lang="en-GB" sz="1400" dirty="0"/>
          </a:p>
        </p:txBody>
      </p:sp>
    </p:spTree>
    <p:extLst>
      <p:ext uri="{BB962C8B-B14F-4D97-AF65-F5344CB8AC3E}">
        <p14:creationId xmlns:p14="http://schemas.microsoft.com/office/powerpoint/2010/main" val="2192367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a:t>
            </a:r>
            <a:endParaRPr lang="en-GB" dirty="0"/>
          </a:p>
        </p:txBody>
      </p:sp>
      <p:sp>
        <p:nvSpPr>
          <p:cNvPr id="3" name="Content Placeholder 2"/>
          <p:cNvSpPr>
            <a:spLocks noGrp="1"/>
          </p:cNvSpPr>
          <p:nvPr>
            <p:ph idx="1"/>
          </p:nvPr>
        </p:nvSpPr>
        <p:spPr>
          <a:xfrm>
            <a:off x="1103312" y="1367326"/>
            <a:ext cx="9416561" cy="5140565"/>
          </a:xfrm>
        </p:spPr>
        <p:txBody>
          <a:bodyPr>
            <a:normAutofit/>
          </a:bodyPr>
          <a:lstStyle/>
          <a:p>
            <a:r>
              <a:rPr lang="en-GB" dirty="0" smtClean="0"/>
              <a:t>Small-scale </a:t>
            </a:r>
            <a:r>
              <a:rPr lang="en-GB" dirty="0"/>
              <a:t>qualitative </a:t>
            </a:r>
            <a:r>
              <a:rPr lang="en-GB" dirty="0" smtClean="0"/>
              <a:t>study </a:t>
            </a:r>
            <a:r>
              <a:rPr lang="en-GB" dirty="0"/>
              <a:t>conducted in an urban area in Ireland. </a:t>
            </a:r>
            <a:endParaRPr lang="en-GB" dirty="0" smtClean="0"/>
          </a:p>
          <a:p>
            <a:endParaRPr lang="en-GB" dirty="0" smtClean="0"/>
          </a:p>
          <a:p>
            <a:r>
              <a:rPr lang="en-GB" dirty="0" smtClean="0"/>
              <a:t>Sample - 7 asylum-seeking </a:t>
            </a:r>
            <a:r>
              <a:rPr lang="en-GB" dirty="0"/>
              <a:t>mothers </a:t>
            </a:r>
            <a:r>
              <a:rPr lang="en-GB" dirty="0" smtClean="0"/>
              <a:t>living </a:t>
            </a:r>
            <a:r>
              <a:rPr lang="en-GB" dirty="0"/>
              <a:t>in Direct Provision and </a:t>
            </a:r>
            <a:r>
              <a:rPr lang="en-GB" dirty="0" smtClean="0"/>
              <a:t>8 primary </a:t>
            </a:r>
            <a:r>
              <a:rPr lang="en-GB" dirty="0"/>
              <a:t>school </a:t>
            </a:r>
            <a:r>
              <a:rPr lang="en-GB" dirty="0" smtClean="0"/>
              <a:t>personnel (6 Teachers </a:t>
            </a:r>
            <a:r>
              <a:rPr lang="en-GB" dirty="0"/>
              <a:t>and </a:t>
            </a:r>
            <a:r>
              <a:rPr lang="en-GB" dirty="0" smtClean="0"/>
              <a:t>2 Principals) </a:t>
            </a:r>
            <a:r>
              <a:rPr lang="en-GB" dirty="0"/>
              <a:t>from two schools located close to </a:t>
            </a:r>
            <a:r>
              <a:rPr lang="en-GB" dirty="0" smtClean="0"/>
              <a:t>DP centres.</a:t>
            </a:r>
          </a:p>
          <a:p>
            <a:endParaRPr lang="en-GB" dirty="0"/>
          </a:p>
          <a:p>
            <a:r>
              <a:rPr lang="en-GB" dirty="0" smtClean="0"/>
              <a:t>All </a:t>
            </a:r>
            <a:r>
              <a:rPr lang="en-GB" dirty="0"/>
              <a:t>of the school </a:t>
            </a:r>
            <a:r>
              <a:rPr lang="en-GB" dirty="0" smtClean="0"/>
              <a:t>personnel interviewed </a:t>
            </a:r>
            <a:r>
              <a:rPr lang="en-GB" dirty="0"/>
              <a:t>were members of the majority white ethnic Irish community. </a:t>
            </a:r>
            <a:endParaRPr lang="en-GB" dirty="0" smtClean="0"/>
          </a:p>
          <a:p>
            <a:endParaRPr lang="en-GB" dirty="0" smtClean="0"/>
          </a:p>
          <a:p>
            <a:r>
              <a:rPr lang="en-GB" dirty="0" smtClean="0"/>
              <a:t>The schools are Catholic</a:t>
            </a:r>
            <a:r>
              <a:rPr lang="en-GB" dirty="0"/>
              <a:t>, co-educational and have a diverse student population with over 20% in each </a:t>
            </a:r>
            <a:r>
              <a:rPr lang="en-GB" dirty="0" smtClean="0"/>
              <a:t>school described </a:t>
            </a:r>
            <a:r>
              <a:rPr lang="en-GB" dirty="0"/>
              <a:t>as of ‘non-Irish origin’ in the Department of Education’s annual school census </a:t>
            </a:r>
            <a:r>
              <a:rPr lang="en-GB" dirty="0" smtClean="0"/>
              <a:t>2013/14, as compared </a:t>
            </a:r>
            <a:r>
              <a:rPr lang="en-GB" dirty="0"/>
              <a:t>to 11.4% </a:t>
            </a:r>
            <a:r>
              <a:rPr lang="en-GB" dirty="0" smtClean="0"/>
              <a:t>nationally.</a:t>
            </a:r>
          </a:p>
          <a:p>
            <a:endParaRPr lang="en-GB" dirty="0" smtClean="0"/>
          </a:p>
          <a:p>
            <a:pPr marL="0" indent="0">
              <a:buNone/>
            </a:pPr>
            <a:endParaRPr lang="en-GB" dirty="0"/>
          </a:p>
          <a:p>
            <a:endParaRPr lang="en-GB" dirty="0"/>
          </a:p>
        </p:txBody>
      </p:sp>
    </p:spTree>
    <p:extLst>
      <p:ext uri="{BB962C8B-B14F-4D97-AF65-F5344CB8AC3E}">
        <p14:creationId xmlns:p14="http://schemas.microsoft.com/office/powerpoint/2010/main" val="36898825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533</TotalTime>
  <Words>2482</Words>
  <Application>Microsoft Office PowerPoint</Application>
  <PresentationFormat>Widescreen</PresentationFormat>
  <Paragraphs>164</Paragraphs>
  <Slides>19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Ion</vt:lpstr>
      <vt:lpstr>Primary schools relationships with asylum-seeking families in Ireland</vt:lpstr>
      <vt:lpstr>Background</vt:lpstr>
      <vt:lpstr>Policy context: Intercultural Education</vt:lpstr>
      <vt:lpstr>Policy context: Direct provision</vt:lpstr>
      <vt:lpstr>Direct provision</vt:lpstr>
      <vt:lpstr>Direct provision and children’s education</vt:lpstr>
      <vt:lpstr>Literature: Refugee and asylum-seeking parent’s relations with teachers</vt:lpstr>
      <vt:lpstr>Literature: Refugee and asylum-seeking parent’s relationships with teachers</vt:lpstr>
      <vt:lpstr>Methods</vt:lpstr>
      <vt:lpstr>Findings</vt:lpstr>
      <vt:lpstr>Imposed limitations on educational access and participation</vt:lpstr>
      <vt:lpstr>Teachers’ limited knowledge of life in Direct Provision. </vt:lpstr>
      <vt:lpstr>Parent-teacher communication</vt:lpstr>
      <vt:lpstr>Ad hoc supports for integration</vt:lpstr>
      <vt:lpstr>Direct and indirect exclusion of asylum-seeking parents</vt:lpstr>
      <vt:lpstr>Conflicting roles of advocacy and surveillance performed by schools  </vt:lpstr>
      <vt:lpstr>PowerPoint Presentation</vt:lpstr>
      <vt:lpstr>Conclusions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Horgan, Deirdre</dc:creator>
  <cp:lastModifiedBy>Horgan, Deirdre</cp:lastModifiedBy>
  <cp:revision>270</cp:revision>
  <cp:lastPrinted>2017-05-24T11:32:40Z</cp:lastPrinted>
  <dcterms:created xsi:type="dcterms:W3CDTF">2017-05-18T14:29:44Z</dcterms:created>
  <dcterms:modified xsi:type="dcterms:W3CDTF">2017-06-19T11:48:21Z</dcterms:modified>
</cp:coreProperties>
</file>