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4" r:id="rId5"/>
    <p:sldId id="259" r:id="rId6"/>
    <p:sldId id="261" r:id="rId7"/>
    <p:sldId id="262" r:id="rId8"/>
    <p:sldId id="263"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6/19/2017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Accompanied Refugee </a:t>
            </a:r>
            <a:r>
              <a:rPr lang="en-US" dirty="0"/>
              <a:t>C</a:t>
            </a:r>
            <a:r>
              <a:rPr lang="en-US" dirty="0" smtClean="0"/>
              <a:t>hildren</a:t>
            </a:r>
            <a:endParaRPr lang="en-IE" dirty="0"/>
          </a:p>
        </p:txBody>
      </p:sp>
      <p:sp>
        <p:nvSpPr>
          <p:cNvPr id="3" name="Subtitle 2"/>
          <p:cNvSpPr>
            <a:spLocks noGrp="1"/>
          </p:cNvSpPr>
          <p:nvPr>
            <p:ph type="subTitle" idx="1"/>
          </p:nvPr>
        </p:nvSpPr>
        <p:spPr/>
        <p:txBody>
          <a:bodyPr/>
          <a:lstStyle/>
          <a:p>
            <a:r>
              <a:rPr lang="en-US" dirty="0" smtClean="0"/>
              <a:t>Dr. Ciara Smyth, NUI Galway</a:t>
            </a:r>
          </a:p>
          <a:p>
            <a:r>
              <a:rPr lang="en-US" dirty="0" smtClean="0"/>
              <a:t>Responding to the Needs of Refugee Children and Young People</a:t>
            </a:r>
            <a:endParaRPr lang="en-IE" dirty="0"/>
          </a:p>
        </p:txBody>
      </p:sp>
    </p:spTree>
    <p:extLst>
      <p:ext uri="{BB962C8B-B14F-4D97-AF65-F5344CB8AC3E}">
        <p14:creationId xmlns:p14="http://schemas.microsoft.com/office/powerpoint/2010/main" val="8632965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neglect</a:t>
            </a:r>
            <a:endParaRPr lang="en-IE" dirty="0"/>
          </a:p>
        </p:txBody>
      </p:sp>
      <p:sp>
        <p:nvSpPr>
          <p:cNvPr id="3" name="Content Placeholder 2"/>
          <p:cNvSpPr>
            <a:spLocks noGrp="1"/>
          </p:cNvSpPr>
          <p:nvPr>
            <p:ph idx="1"/>
          </p:nvPr>
        </p:nvSpPr>
        <p:spPr/>
        <p:txBody>
          <a:bodyPr/>
          <a:lstStyle/>
          <a:p>
            <a:r>
              <a:rPr lang="en-US" dirty="0" smtClean="0"/>
              <a:t>The EU focus on unaccompanied minors in policy and legislation has led to a neglect of the rights of accompanied minors</a:t>
            </a:r>
          </a:p>
          <a:p>
            <a:r>
              <a:rPr lang="en-US" dirty="0" smtClean="0">
                <a:solidFill>
                  <a:srgbClr val="00B050"/>
                </a:solidFill>
              </a:rPr>
              <a:t>This is apparent also in the Irish context</a:t>
            </a:r>
          </a:p>
          <a:p>
            <a:r>
              <a:rPr lang="en-US" dirty="0" smtClean="0"/>
              <a:t>I wish to explore this neglect through the prism of the right of the accompanied child who is seeking refugee status to ‘appropriate protection’ in Article 22 CRC</a:t>
            </a:r>
          </a:p>
          <a:p>
            <a:pPr lvl="2"/>
            <a:r>
              <a:rPr lang="en-US" dirty="0" smtClean="0"/>
              <a:t>The right to lodge an application</a:t>
            </a:r>
          </a:p>
          <a:p>
            <a:pPr lvl="2"/>
            <a:r>
              <a:rPr lang="en-US" dirty="0" smtClean="0"/>
              <a:t>The right to be heard in the asylum procedure</a:t>
            </a:r>
          </a:p>
          <a:p>
            <a:pPr lvl="2"/>
            <a:r>
              <a:rPr lang="en-US" dirty="0" smtClean="0"/>
              <a:t>The right to have the rights of the child regarded as refugee-relevant</a:t>
            </a:r>
          </a:p>
          <a:p>
            <a:pPr lvl="1"/>
            <a:endParaRPr lang="en-IE" dirty="0"/>
          </a:p>
        </p:txBody>
      </p:sp>
    </p:spTree>
    <p:extLst>
      <p:ext uri="{BB962C8B-B14F-4D97-AF65-F5344CB8AC3E}">
        <p14:creationId xmlns:p14="http://schemas.microsoft.com/office/powerpoint/2010/main" val="22604195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the distinction between accompanied and unaccompanied children?</a:t>
            </a:r>
            <a:endParaRPr lang="en-IE" dirty="0"/>
          </a:p>
        </p:txBody>
      </p:sp>
      <p:sp>
        <p:nvSpPr>
          <p:cNvPr id="3" name="Content Placeholder 2"/>
          <p:cNvSpPr>
            <a:spLocks noGrp="1"/>
          </p:cNvSpPr>
          <p:nvPr>
            <p:ph idx="1"/>
          </p:nvPr>
        </p:nvSpPr>
        <p:spPr/>
        <p:txBody>
          <a:bodyPr>
            <a:normAutofit/>
          </a:bodyPr>
          <a:lstStyle/>
          <a:p>
            <a:pPr marL="342900" lvl="1" indent="-342900"/>
            <a:r>
              <a:rPr lang="en-US" sz="1800" dirty="0" smtClean="0"/>
              <a:t>The key distinction relates to </a:t>
            </a:r>
            <a:r>
              <a:rPr lang="en-US" sz="1800" b="1" dirty="0" smtClean="0"/>
              <a:t>CARE</a:t>
            </a:r>
          </a:p>
          <a:p>
            <a:pPr marL="342900" lvl="1" indent="-342900"/>
            <a:r>
              <a:rPr lang="en-US" sz="1800" dirty="0" smtClean="0"/>
              <a:t>Accompanied children are presumed to be in the care of their parents</a:t>
            </a:r>
          </a:p>
          <a:p>
            <a:pPr marL="342900" lvl="1" indent="-342900"/>
            <a:r>
              <a:rPr lang="en-US" sz="1800" dirty="0" smtClean="0"/>
              <a:t>Unaccompanied and separated children are entitled to alternative care</a:t>
            </a:r>
          </a:p>
          <a:p>
            <a:pPr marL="742950" lvl="2" indent="-342900"/>
            <a:r>
              <a:rPr lang="en-US" sz="1600" dirty="0" smtClean="0"/>
              <a:t>Note, in the Irish context, separated children are wrongly assimilated to accompanied children!</a:t>
            </a:r>
          </a:p>
          <a:p>
            <a:pPr marL="342900" lvl="1" indent="-342900"/>
            <a:r>
              <a:rPr lang="en-US" sz="1800" dirty="0" smtClean="0"/>
              <a:t>There is no major distinction when it comes to seeking </a:t>
            </a:r>
            <a:r>
              <a:rPr lang="en-US" sz="1800" b="1" dirty="0" smtClean="0"/>
              <a:t>ASYLUM</a:t>
            </a:r>
          </a:p>
          <a:p>
            <a:pPr marL="342900" lvl="1" indent="-342900"/>
            <a:r>
              <a:rPr lang="en-US" sz="1800" dirty="0" smtClean="0"/>
              <a:t>Both sets of children are entitled to ‘appropriate protection’</a:t>
            </a:r>
          </a:p>
          <a:p>
            <a:pPr marL="342900" lvl="1" indent="-342900"/>
            <a:r>
              <a:rPr lang="en-US" sz="1800" dirty="0" smtClean="0"/>
              <a:t>Its just that for unaccompanied children asylum authorities have no choice but to engage directly with the child</a:t>
            </a:r>
          </a:p>
          <a:p>
            <a:endParaRPr lang="en-IE" dirty="0"/>
          </a:p>
        </p:txBody>
      </p:sp>
    </p:spTree>
    <p:extLst>
      <p:ext uri="{BB962C8B-B14F-4D97-AF65-F5344CB8AC3E}">
        <p14:creationId xmlns:p14="http://schemas.microsoft.com/office/powerpoint/2010/main" val="7219533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UNHCR Guidelines on Child Asylum Claims, 2009</a:t>
            </a:r>
            <a:endParaRPr lang="en-IE" dirty="0"/>
          </a:p>
        </p:txBody>
      </p:sp>
      <p:sp>
        <p:nvSpPr>
          <p:cNvPr id="3" name="Content Placeholder 2"/>
          <p:cNvSpPr>
            <a:spLocks noGrp="1"/>
          </p:cNvSpPr>
          <p:nvPr>
            <p:ph idx="1"/>
          </p:nvPr>
        </p:nvSpPr>
        <p:spPr/>
        <p:txBody>
          <a:bodyPr/>
          <a:lstStyle/>
          <a:p>
            <a:endParaRPr lang="en-IE" dirty="0"/>
          </a:p>
          <a:p>
            <a:r>
              <a:rPr lang="en-IE" sz="2000" i="1" dirty="0" smtClean="0"/>
              <a:t>“The specific </a:t>
            </a:r>
            <a:r>
              <a:rPr lang="en-IE" sz="2000" i="1" dirty="0"/>
              <a:t>circumstances facing child asylum-seekers as individuals with independent claims to refugee status are not generally well understood. Children may be perceived as part of a family unit rather than as individuals with their </a:t>
            </a:r>
            <a:r>
              <a:rPr lang="en-IE" sz="2000" i="1" dirty="0" smtClean="0"/>
              <a:t>own </a:t>
            </a:r>
            <a:r>
              <a:rPr lang="en-IE" sz="2000" i="1" dirty="0"/>
              <a:t>rights and interests. This is explained partly by the subordinate roles, positions and status children still hold in many societies worldwide. The accounts of children are more likely to be examined individually when the children are unaccompanied than when they are accompanied by their families</a:t>
            </a:r>
            <a:r>
              <a:rPr lang="en-IE" sz="2000" i="1" dirty="0" smtClean="0"/>
              <a:t>.”</a:t>
            </a:r>
            <a:endParaRPr lang="en-IE" sz="2000" i="1" dirty="0"/>
          </a:p>
        </p:txBody>
      </p:sp>
    </p:spTree>
    <p:extLst>
      <p:ext uri="{BB962C8B-B14F-4D97-AF65-F5344CB8AC3E}">
        <p14:creationId xmlns:p14="http://schemas.microsoft.com/office/powerpoint/2010/main" val="17575153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right of the accompanied child to ‘appropriate protection’</a:t>
            </a:r>
            <a:endParaRPr lang="en-IE" dirty="0"/>
          </a:p>
        </p:txBody>
      </p:sp>
      <p:sp>
        <p:nvSpPr>
          <p:cNvPr id="3" name="Content Placeholder 2"/>
          <p:cNvSpPr>
            <a:spLocks noGrp="1"/>
          </p:cNvSpPr>
          <p:nvPr>
            <p:ph idx="1"/>
          </p:nvPr>
        </p:nvSpPr>
        <p:spPr/>
        <p:txBody>
          <a:bodyPr>
            <a:normAutofit/>
          </a:bodyPr>
          <a:lstStyle/>
          <a:p>
            <a:r>
              <a:rPr lang="en-US" dirty="0" smtClean="0">
                <a:solidFill>
                  <a:schemeClr val="tx1"/>
                </a:solidFill>
              </a:rPr>
              <a:t>Article 22 CRC</a:t>
            </a:r>
          </a:p>
          <a:p>
            <a:r>
              <a:rPr lang="en-US" dirty="0" smtClean="0">
                <a:solidFill>
                  <a:schemeClr val="tx1"/>
                </a:solidFill>
              </a:rPr>
              <a:t>Is it necessarily appropriate to subsume a child within a parent’s application?</a:t>
            </a:r>
          </a:p>
          <a:p>
            <a:r>
              <a:rPr lang="en-US" dirty="0" smtClean="0">
                <a:solidFill>
                  <a:schemeClr val="tx1"/>
                </a:solidFill>
              </a:rPr>
              <a:t>Three scenarios can be distinguished:</a:t>
            </a:r>
          </a:p>
          <a:p>
            <a:pPr lvl="1"/>
            <a:r>
              <a:rPr lang="en-US" dirty="0" smtClean="0">
                <a:solidFill>
                  <a:schemeClr val="tx1"/>
                </a:solidFill>
              </a:rPr>
              <a:t>The parent is the principal applicant i.e. it is the parent and not the child who is at risk of persecution or serious harm</a:t>
            </a:r>
          </a:p>
          <a:p>
            <a:pPr lvl="1"/>
            <a:r>
              <a:rPr lang="en-US" dirty="0" smtClean="0">
                <a:solidFill>
                  <a:schemeClr val="tx1"/>
                </a:solidFill>
              </a:rPr>
              <a:t>The child is the principle applicant i.e. it is the child and not the parent who is at risk of persecution or serious harm</a:t>
            </a:r>
          </a:p>
          <a:p>
            <a:pPr lvl="1"/>
            <a:r>
              <a:rPr lang="en-US" dirty="0" smtClean="0">
                <a:solidFill>
                  <a:schemeClr val="tx1"/>
                </a:solidFill>
              </a:rPr>
              <a:t>Both parent and child are at risk of persecution or serious harm.  Necessarily, there are separate elements to their claims and their claims warrant separate evaluation</a:t>
            </a:r>
            <a:endParaRPr lang="en-IE" dirty="0">
              <a:solidFill>
                <a:schemeClr val="tx1"/>
              </a:solidFill>
            </a:endParaRPr>
          </a:p>
        </p:txBody>
      </p:sp>
    </p:spTree>
    <p:extLst>
      <p:ext uri="{BB962C8B-B14F-4D97-AF65-F5344CB8AC3E}">
        <p14:creationId xmlns:p14="http://schemas.microsoft.com/office/powerpoint/2010/main" val="38099163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right to lodge an application</a:t>
            </a:r>
            <a:endParaRPr lang="en-IE" dirty="0"/>
          </a:p>
        </p:txBody>
      </p:sp>
      <p:sp>
        <p:nvSpPr>
          <p:cNvPr id="3" name="Content Placeholder 2"/>
          <p:cNvSpPr>
            <a:spLocks noGrp="1"/>
          </p:cNvSpPr>
          <p:nvPr>
            <p:ph idx="1"/>
          </p:nvPr>
        </p:nvSpPr>
        <p:spPr/>
        <p:txBody>
          <a:bodyPr/>
          <a:lstStyle/>
          <a:p>
            <a:r>
              <a:rPr lang="en-US" dirty="0" smtClean="0"/>
              <a:t>It follows that the accompanied child should have the right to be included in his/her parent’s application </a:t>
            </a:r>
            <a:r>
              <a:rPr lang="en-US" b="1" i="1" dirty="0" smtClean="0"/>
              <a:t>OR</a:t>
            </a:r>
            <a:r>
              <a:rPr lang="en-US" dirty="0" smtClean="0"/>
              <a:t> to lodge an independent application</a:t>
            </a:r>
          </a:p>
          <a:p>
            <a:r>
              <a:rPr lang="en-US" dirty="0" smtClean="0"/>
              <a:t>Necessitates early legal advice</a:t>
            </a:r>
            <a:endParaRPr lang="en-IE" dirty="0" smtClean="0"/>
          </a:p>
          <a:p>
            <a:r>
              <a:rPr lang="en-US" dirty="0" smtClean="0">
                <a:solidFill>
                  <a:srgbClr val="00B050"/>
                </a:solidFill>
              </a:rPr>
              <a:t>This is not possible under the IPA</a:t>
            </a:r>
          </a:p>
          <a:p>
            <a:pPr lvl="1"/>
            <a:r>
              <a:rPr lang="en-US" dirty="0">
                <a:solidFill>
                  <a:srgbClr val="00B050"/>
                </a:solidFill>
              </a:rPr>
              <a:t>A</a:t>
            </a:r>
            <a:r>
              <a:rPr lang="en-US" dirty="0" smtClean="0">
                <a:solidFill>
                  <a:srgbClr val="00B050"/>
                </a:solidFill>
              </a:rPr>
              <a:t>n adult applicant is deemed to also have made an application for any dependent, accompanying child (s. 15(3))</a:t>
            </a:r>
            <a:endParaRPr lang="en-IE" dirty="0">
              <a:solidFill>
                <a:srgbClr val="00B050"/>
              </a:solidFill>
            </a:endParaRPr>
          </a:p>
        </p:txBody>
      </p:sp>
    </p:spTree>
    <p:extLst>
      <p:ext uri="{BB962C8B-B14F-4D97-AF65-F5344CB8AC3E}">
        <p14:creationId xmlns:p14="http://schemas.microsoft.com/office/powerpoint/2010/main" val="13120030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right to be heard in the asylum procedure</a:t>
            </a:r>
            <a:endParaRPr lang="en-IE" dirty="0"/>
          </a:p>
        </p:txBody>
      </p:sp>
      <p:sp>
        <p:nvSpPr>
          <p:cNvPr id="3" name="Content Placeholder 2"/>
          <p:cNvSpPr>
            <a:spLocks noGrp="1"/>
          </p:cNvSpPr>
          <p:nvPr>
            <p:ph idx="1"/>
          </p:nvPr>
        </p:nvSpPr>
        <p:spPr/>
        <p:txBody>
          <a:bodyPr>
            <a:normAutofit lnSpcReduction="10000"/>
          </a:bodyPr>
          <a:lstStyle/>
          <a:p>
            <a:r>
              <a:rPr lang="en-US" dirty="0" smtClean="0"/>
              <a:t>Article 12 CRC and General Comment No. 12</a:t>
            </a:r>
          </a:p>
          <a:p>
            <a:r>
              <a:rPr lang="en-US" dirty="0" smtClean="0"/>
              <a:t>Has particular application to any judicial and administrative proceedings affecting the child i.e. the asylum interview and appeal</a:t>
            </a:r>
          </a:p>
          <a:p>
            <a:r>
              <a:rPr lang="en-US" dirty="0" smtClean="0"/>
              <a:t>Who is the child ‘capable of forming his or her own views’?</a:t>
            </a:r>
          </a:p>
          <a:p>
            <a:r>
              <a:rPr lang="en-US" dirty="0" smtClean="0"/>
              <a:t>What implications does the right of the child to express views ‘freely’ have for the conduct of the interview/appeal?</a:t>
            </a:r>
          </a:p>
          <a:p>
            <a:r>
              <a:rPr lang="en-US" dirty="0" smtClean="0"/>
              <a:t>What implications does giving ‘due weight’ to the views of the child have for the burden of proof and the use of automatic negative credibility inferences?</a:t>
            </a:r>
          </a:p>
          <a:p>
            <a:r>
              <a:rPr lang="en-US" dirty="0" smtClean="0">
                <a:solidFill>
                  <a:srgbClr val="00B050"/>
                </a:solidFill>
              </a:rPr>
              <a:t>Under the IPA the accompanied child has no right to be heard in the context of the interview/appeal, no additional guarantees and no exemptions</a:t>
            </a:r>
            <a:endParaRPr lang="en-IE" dirty="0">
              <a:solidFill>
                <a:srgbClr val="00B050"/>
              </a:solidFill>
            </a:endParaRPr>
          </a:p>
        </p:txBody>
      </p:sp>
    </p:spTree>
    <p:extLst>
      <p:ext uri="{BB962C8B-B14F-4D97-AF65-F5344CB8AC3E}">
        <p14:creationId xmlns:p14="http://schemas.microsoft.com/office/powerpoint/2010/main" val="34437675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right to have the rights of the child regarded as protection-relevant</a:t>
            </a:r>
            <a:endParaRPr lang="en-IE" dirty="0"/>
          </a:p>
        </p:txBody>
      </p:sp>
      <p:sp>
        <p:nvSpPr>
          <p:cNvPr id="3" name="Content Placeholder 2"/>
          <p:cNvSpPr>
            <a:spLocks noGrp="1"/>
          </p:cNvSpPr>
          <p:nvPr>
            <p:ph idx="1"/>
          </p:nvPr>
        </p:nvSpPr>
        <p:spPr/>
        <p:txBody>
          <a:bodyPr>
            <a:normAutofit/>
          </a:bodyPr>
          <a:lstStyle/>
          <a:p>
            <a:r>
              <a:rPr lang="en-US" dirty="0"/>
              <a:t>The CRC contains three types of rights: civil and political, socio-economic, and protection</a:t>
            </a:r>
          </a:p>
          <a:p>
            <a:r>
              <a:rPr lang="en-US" dirty="0" smtClean="0"/>
              <a:t>The CRC is truly integrated and holistic, there is no hierarchy of rights and no provision for derogation</a:t>
            </a:r>
          </a:p>
          <a:p>
            <a:r>
              <a:rPr lang="en-US" dirty="0" smtClean="0"/>
              <a:t>It follows that serious violations of </a:t>
            </a:r>
            <a:r>
              <a:rPr lang="en-US" b="1" i="1" dirty="0" smtClean="0"/>
              <a:t>any</a:t>
            </a:r>
            <a:r>
              <a:rPr lang="en-US" dirty="0" smtClean="0"/>
              <a:t> of the rights of the child are potentially relevant to determining an international protection need</a:t>
            </a:r>
          </a:p>
          <a:p>
            <a:r>
              <a:rPr lang="en-US" dirty="0" smtClean="0">
                <a:solidFill>
                  <a:srgbClr val="00B050"/>
                </a:solidFill>
              </a:rPr>
              <a:t>Some acknowledgement of this in the IPA (s. 7(2)(f) and s. 28(3)(a)&amp;(4))</a:t>
            </a:r>
          </a:p>
          <a:p>
            <a:r>
              <a:rPr lang="en-US" dirty="0" smtClean="0">
                <a:solidFill>
                  <a:srgbClr val="00B050"/>
                </a:solidFill>
              </a:rPr>
              <a:t>According to the </a:t>
            </a:r>
            <a:r>
              <a:rPr lang="en-US" dirty="0">
                <a:solidFill>
                  <a:srgbClr val="00B050"/>
                </a:solidFill>
              </a:rPr>
              <a:t>Chief </a:t>
            </a:r>
            <a:r>
              <a:rPr lang="en-US" dirty="0" smtClean="0">
                <a:solidFill>
                  <a:srgbClr val="00B050"/>
                </a:solidFill>
              </a:rPr>
              <a:t>IPO </a:t>
            </a:r>
            <a:r>
              <a:rPr lang="en-US" dirty="0">
                <a:solidFill>
                  <a:srgbClr val="00B050"/>
                </a:solidFill>
              </a:rPr>
              <a:t>issues in respect of a child are examined separately in the interview report and that </a:t>
            </a:r>
            <a:r>
              <a:rPr lang="en-US" dirty="0" smtClean="0">
                <a:solidFill>
                  <a:srgbClr val="00B050"/>
                </a:solidFill>
              </a:rPr>
              <a:t>a separate </a:t>
            </a:r>
            <a:r>
              <a:rPr lang="en-US" dirty="0">
                <a:solidFill>
                  <a:srgbClr val="00B050"/>
                </a:solidFill>
              </a:rPr>
              <a:t>finding is made in respect of each child</a:t>
            </a:r>
            <a:endParaRPr lang="en-IE" dirty="0">
              <a:solidFill>
                <a:srgbClr val="00B050"/>
              </a:solidFill>
            </a:endParaRPr>
          </a:p>
          <a:p>
            <a:endParaRPr lang="en-US" dirty="0" smtClean="0"/>
          </a:p>
          <a:p>
            <a:endParaRPr lang="en-US" dirty="0" smtClean="0"/>
          </a:p>
        </p:txBody>
      </p:sp>
    </p:spTree>
    <p:extLst>
      <p:ext uri="{BB962C8B-B14F-4D97-AF65-F5344CB8AC3E}">
        <p14:creationId xmlns:p14="http://schemas.microsoft.com/office/powerpoint/2010/main" val="4099438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conclude</a:t>
            </a:r>
            <a:endParaRPr lang="en-IE" dirty="0"/>
          </a:p>
        </p:txBody>
      </p:sp>
      <p:sp>
        <p:nvSpPr>
          <p:cNvPr id="3" name="Content Placeholder 2"/>
          <p:cNvSpPr>
            <a:spLocks noGrp="1"/>
          </p:cNvSpPr>
          <p:nvPr>
            <p:ph idx="1"/>
          </p:nvPr>
        </p:nvSpPr>
        <p:spPr/>
        <p:txBody>
          <a:bodyPr/>
          <a:lstStyle/>
          <a:p>
            <a:r>
              <a:rPr lang="en-US" dirty="0" smtClean="0"/>
              <a:t>The distinction between accompanied and unaccompanied minors in the context of the asylum procedure is a false one</a:t>
            </a:r>
          </a:p>
          <a:p>
            <a:r>
              <a:rPr lang="en-US" dirty="0" smtClean="0"/>
              <a:t>Growing, albeit limited, recognition of this in Commission proposals for an Asylum Procedures Regulation</a:t>
            </a:r>
          </a:p>
          <a:p>
            <a:r>
              <a:rPr lang="en-US" dirty="0" smtClean="0">
                <a:solidFill>
                  <a:srgbClr val="00B050"/>
                </a:solidFill>
              </a:rPr>
              <a:t>Need to begin the debate in the Irish context notwithstanding that the IPA ship has sailed!</a:t>
            </a:r>
            <a:endParaRPr lang="en-IE" dirty="0">
              <a:solidFill>
                <a:srgbClr val="00B050"/>
              </a:solidFill>
            </a:endParaRPr>
          </a:p>
        </p:txBody>
      </p:sp>
    </p:spTree>
    <p:extLst>
      <p:ext uri="{BB962C8B-B14F-4D97-AF65-F5344CB8AC3E}">
        <p14:creationId xmlns:p14="http://schemas.microsoft.com/office/powerpoint/2010/main" val="1583829251"/>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170</TotalTime>
  <Words>770</Words>
  <Application>Microsoft Office PowerPoint</Application>
  <PresentationFormat>Widescreen</PresentationFormat>
  <Paragraphs>50</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Century Gothic</vt:lpstr>
      <vt:lpstr>Wingdings 3</vt:lpstr>
      <vt:lpstr>Wisp</vt:lpstr>
      <vt:lpstr>Accompanied Refugee Children</vt:lpstr>
      <vt:lpstr>Policy neglect</vt:lpstr>
      <vt:lpstr>Why the distinction between accompanied and unaccompanied children?</vt:lpstr>
      <vt:lpstr>UNHCR Guidelines on Child Asylum Claims, 2009</vt:lpstr>
      <vt:lpstr>The right of the accompanied child to ‘appropriate protection’</vt:lpstr>
      <vt:lpstr>The right to lodge an application</vt:lpstr>
      <vt:lpstr>The right to be heard in the asylum procedure</vt:lpstr>
      <vt:lpstr>The right to have the rights of the child regarded as protection-relevant</vt:lpstr>
      <vt:lpstr>To conclude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Accompanied Refugee Children</dc:title>
  <dc:creator>QTC</dc:creator>
  <cp:lastModifiedBy>QTC</cp:lastModifiedBy>
  <cp:revision>18</cp:revision>
  <dcterms:created xsi:type="dcterms:W3CDTF">2017-06-19T19:20:20Z</dcterms:created>
  <dcterms:modified xsi:type="dcterms:W3CDTF">2017-06-19T22:10:39Z</dcterms:modified>
</cp:coreProperties>
</file>