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266" r:id="rId3"/>
    <p:sldId id="257" r:id="rId4"/>
    <p:sldId id="264" r:id="rId5"/>
    <p:sldId id="272" r:id="rId6"/>
    <p:sldId id="329" r:id="rId7"/>
    <p:sldId id="358" r:id="rId8"/>
    <p:sldId id="364" r:id="rId9"/>
    <p:sldId id="319" r:id="rId10"/>
    <p:sldId id="359" r:id="rId11"/>
    <p:sldId id="331" r:id="rId12"/>
    <p:sldId id="346" r:id="rId13"/>
    <p:sldId id="353" r:id="rId14"/>
    <p:sldId id="352" r:id="rId15"/>
    <p:sldId id="351" r:id="rId16"/>
    <p:sldId id="345" r:id="rId17"/>
    <p:sldId id="361" r:id="rId18"/>
    <p:sldId id="284" r:id="rId19"/>
    <p:sldId id="378" r:id="rId20"/>
    <p:sldId id="357" r:id="rId21"/>
    <p:sldId id="382" r:id="rId22"/>
    <p:sldId id="347" r:id="rId23"/>
    <p:sldId id="327" r:id="rId24"/>
    <p:sldId id="368" r:id="rId25"/>
    <p:sldId id="333" r:id="rId26"/>
    <p:sldId id="376" r:id="rId27"/>
    <p:sldId id="375" r:id="rId28"/>
    <p:sldId id="374" r:id="rId29"/>
    <p:sldId id="377" r:id="rId30"/>
    <p:sldId id="365" r:id="rId31"/>
    <p:sldId id="356" r:id="rId32"/>
    <p:sldId id="282" r:id="rId33"/>
    <p:sldId id="303" r:id="rId34"/>
    <p:sldId id="371" r:id="rId35"/>
    <p:sldId id="372" r:id="rId36"/>
    <p:sldId id="369" r:id="rId37"/>
    <p:sldId id="373" r:id="rId38"/>
    <p:sldId id="292" r:id="rId39"/>
    <p:sldId id="293" r:id="rId40"/>
    <p:sldId id="370" r:id="rId41"/>
    <p:sldId id="297" r:id="rId42"/>
    <p:sldId id="300" r:id="rId43"/>
    <p:sldId id="289" r:id="rId44"/>
    <p:sldId id="296" r:id="rId45"/>
    <p:sldId id="295" r:id="rId46"/>
    <p:sldId id="379" r:id="rId47"/>
    <p:sldId id="380" r:id="rId48"/>
    <p:sldId id="381" r:id="rId49"/>
    <p:sldId id="342" r:id="rId50"/>
    <p:sldId id="285" r:id="rId51"/>
    <p:sldId id="362" r:id="rId52"/>
    <p:sldId id="363" r:id="rId53"/>
    <p:sldId id="366" r:id="rId54"/>
    <p:sldId id="367" r:id="rId55"/>
    <p:sldId id="269" r:id="rId56"/>
    <p:sldId id="304" r:id="rId57"/>
    <p:sldId id="288" r:id="rId58"/>
  </p:sldIdLst>
  <p:sldSz cx="12192000" cy="6858000"/>
  <p:notesSz cx="9236075" cy="69500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3" clrIdx="0">
    <p:extLst>
      <p:ext uri="{19B8F6BF-5375-455C-9EA6-DF929625EA0E}">
        <p15:presenceInfo xmlns:p15="http://schemas.microsoft.com/office/powerpoint/2012/main" xmlns=""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93" autoAdjust="0"/>
    <p:restoredTop sz="87752" autoAdjust="0"/>
  </p:normalViewPr>
  <p:slideViewPr>
    <p:cSldViewPr snapToGrid="0" showGuides="1">
      <p:cViewPr varScale="1">
        <p:scale>
          <a:sx n="80" d="100"/>
          <a:sy n="80" d="100"/>
        </p:scale>
        <p:origin x="-68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A40DB2-563A-478B-964D-74CD549B5D41}" type="doc">
      <dgm:prSet loTypeId="urn:microsoft.com/office/officeart/2005/8/layout/radial3" loCatId="relationship" qsTypeId="urn:microsoft.com/office/officeart/2005/8/quickstyle/simple1" qsCatId="simple" csTypeId="urn:microsoft.com/office/officeart/2005/8/colors/accent5_2" csCatId="accent5" phldr="1"/>
      <dgm:spPr/>
      <dgm:t>
        <a:bodyPr/>
        <a:lstStyle/>
        <a:p>
          <a:endParaRPr lang="en-US"/>
        </a:p>
      </dgm:t>
    </dgm:pt>
    <dgm:pt modelId="{AFD5C1B9-7F2D-472A-AF9A-535185299EA0}">
      <dgm:prSet phldrT="[Text]" custT="1"/>
      <dgm:spPr/>
      <dgm:t>
        <a:bodyPr/>
        <a:lstStyle/>
        <a:p>
          <a:r>
            <a:rPr lang="en-US" sz="1400" b="1" dirty="0" smtClean="0"/>
            <a:t>S</a:t>
          </a:r>
          <a:r>
            <a:rPr lang="en-US" altLang="zh-CN" sz="1400" b="1" dirty="0" smtClean="0"/>
            <a:t>ustainable Development</a:t>
          </a:r>
          <a:endParaRPr lang="en-US" sz="1400" b="1" dirty="0"/>
        </a:p>
      </dgm:t>
    </dgm:pt>
    <dgm:pt modelId="{3ECBD330-DBF0-486F-8951-FA3B79F05B31}" type="parTrans" cxnId="{542EC2EE-673A-4D76-BCDA-A7F696FDCE6E}">
      <dgm:prSet/>
      <dgm:spPr/>
      <dgm:t>
        <a:bodyPr/>
        <a:lstStyle/>
        <a:p>
          <a:endParaRPr lang="en-US" b="1"/>
        </a:p>
      </dgm:t>
    </dgm:pt>
    <dgm:pt modelId="{6F9D1C0F-8D51-4014-A4F8-C54FF9343A78}" type="sibTrans" cxnId="{542EC2EE-673A-4D76-BCDA-A7F696FDCE6E}">
      <dgm:prSet/>
      <dgm:spPr/>
      <dgm:t>
        <a:bodyPr/>
        <a:lstStyle/>
        <a:p>
          <a:endParaRPr lang="en-US" b="1"/>
        </a:p>
      </dgm:t>
    </dgm:pt>
    <dgm:pt modelId="{A22BEDBF-B6A3-4D20-9562-6E52457F1D57}">
      <dgm:prSet phldrT="[Text]" custT="1"/>
      <dgm:spPr/>
      <dgm:t>
        <a:bodyPr/>
        <a:lstStyle/>
        <a:p>
          <a:r>
            <a:rPr lang="en-US" sz="1400" b="1" dirty="0" smtClean="0"/>
            <a:t>SDGs</a:t>
          </a:r>
          <a:endParaRPr lang="en-US" sz="1400" b="1" dirty="0"/>
        </a:p>
      </dgm:t>
    </dgm:pt>
    <dgm:pt modelId="{5BB19CFE-153A-4605-88D7-38C4F9623012}" type="parTrans" cxnId="{C2E46422-347D-4ED3-BFBE-1DA83A2E71E3}">
      <dgm:prSet custT="1"/>
      <dgm:spPr/>
      <dgm:t>
        <a:bodyPr/>
        <a:lstStyle/>
        <a:p>
          <a:endParaRPr lang="en-US" sz="1400" b="1"/>
        </a:p>
      </dgm:t>
    </dgm:pt>
    <dgm:pt modelId="{1865247C-2212-4557-9811-E028988A1C15}" type="sibTrans" cxnId="{C2E46422-347D-4ED3-BFBE-1DA83A2E71E3}">
      <dgm:prSet/>
      <dgm:spPr/>
      <dgm:t>
        <a:bodyPr/>
        <a:lstStyle/>
        <a:p>
          <a:endParaRPr lang="en-US" sz="1400" b="1"/>
        </a:p>
      </dgm:t>
    </dgm:pt>
    <dgm:pt modelId="{CCB9CC8A-1833-463A-8894-EFEF60411AD6}">
      <dgm:prSet phldrT="[Text]" custT="1"/>
      <dgm:spPr/>
      <dgm:t>
        <a:bodyPr/>
        <a:lstStyle/>
        <a:p>
          <a:r>
            <a:rPr lang="en-US" sz="1400" b="1" dirty="0" smtClean="0"/>
            <a:t>High Level Political Forum (HLPF)</a:t>
          </a:r>
          <a:endParaRPr lang="en-US" sz="1400" b="1" dirty="0"/>
        </a:p>
      </dgm:t>
    </dgm:pt>
    <dgm:pt modelId="{E89E22ED-5D1C-4579-9658-821E8BEFDFC9}" type="parTrans" cxnId="{B5CBDC16-61EE-40CB-AE7E-BDCCA3B4A2EA}">
      <dgm:prSet custT="1"/>
      <dgm:spPr/>
      <dgm:t>
        <a:bodyPr/>
        <a:lstStyle/>
        <a:p>
          <a:endParaRPr lang="en-US" sz="1400" b="1"/>
        </a:p>
      </dgm:t>
    </dgm:pt>
    <dgm:pt modelId="{32F72387-354E-48D6-854A-B4F6851F4FA6}" type="sibTrans" cxnId="{B5CBDC16-61EE-40CB-AE7E-BDCCA3B4A2EA}">
      <dgm:prSet/>
      <dgm:spPr/>
      <dgm:t>
        <a:bodyPr/>
        <a:lstStyle/>
        <a:p>
          <a:endParaRPr lang="en-US" sz="1400" b="1"/>
        </a:p>
      </dgm:t>
    </dgm:pt>
    <dgm:pt modelId="{4D47140F-4FC2-4FF2-A033-4B8488EEE710}">
      <dgm:prSet phldrT="[Text]" custT="1"/>
      <dgm:spPr/>
      <dgm:t>
        <a:bodyPr/>
        <a:lstStyle/>
        <a:p>
          <a:r>
            <a:rPr lang="en-US" sz="1400" b="1" dirty="0" smtClean="0"/>
            <a:t>Disaster Risk Reduction</a:t>
          </a:r>
          <a:endParaRPr lang="en-US" sz="1400" b="1" dirty="0"/>
        </a:p>
      </dgm:t>
    </dgm:pt>
    <dgm:pt modelId="{FB3B97B0-969E-40CA-A845-537E9F06A79F}" type="parTrans" cxnId="{CE567DAC-61C4-4DB0-8BEC-EDC45B399ADF}">
      <dgm:prSet custT="1"/>
      <dgm:spPr/>
      <dgm:t>
        <a:bodyPr/>
        <a:lstStyle/>
        <a:p>
          <a:endParaRPr lang="en-US" sz="1400" b="1"/>
        </a:p>
      </dgm:t>
    </dgm:pt>
    <dgm:pt modelId="{F6C1996B-8818-465F-8722-53F9B4460B55}" type="sibTrans" cxnId="{CE567DAC-61C4-4DB0-8BEC-EDC45B399ADF}">
      <dgm:prSet/>
      <dgm:spPr/>
      <dgm:t>
        <a:bodyPr/>
        <a:lstStyle/>
        <a:p>
          <a:endParaRPr lang="en-US" sz="1400" b="1"/>
        </a:p>
      </dgm:t>
    </dgm:pt>
    <dgm:pt modelId="{768E8636-85BE-439A-A6D6-46480D165E00}">
      <dgm:prSet phldrT="[Text]" custT="1"/>
      <dgm:spPr/>
      <dgm:t>
        <a:bodyPr/>
        <a:lstStyle/>
        <a:p>
          <a:r>
            <a:rPr lang="en-US" sz="1400" b="1" dirty="0" smtClean="0"/>
            <a:t>Beijing +2</a:t>
          </a:r>
          <a:endParaRPr lang="en-US" sz="1400" b="1" dirty="0"/>
        </a:p>
      </dgm:t>
    </dgm:pt>
    <dgm:pt modelId="{84B47861-9B53-489D-B6D3-2E71CD9A9C7B}" type="parTrans" cxnId="{6713EC5B-3840-47BA-AB7A-0380C3C17901}">
      <dgm:prSet custT="1"/>
      <dgm:spPr/>
      <dgm:t>
        <a:bodyPr/>
        <a:lstStyle/>
        <a:p>
          <a:endParaRPr lang="en-US" sz="1400" b="1"/>
        </a:p>
      </dgm:t>
    </dgm:pt>
    <dgm:pt modelId="{E8B038AF-A263-4135-9CBE-1094701CF17E}" type="sibTrans" cxnId="{6713EC5B-3840-47BA-AB7A-0380C3C17901}">
      <dgm:prSet/>
      <dgm:spPr/>
      <dgm:t>
        <a:bodyPr/>
        <a:lstStyle/>
        <a:p>
          <a:endParaRPr lang="en-US" sz="1400" b="1"/>
        </a:p>
      </dgm:t>
    </dgm:pt>
    <dgm:pt modelId="{FDF18CD6-2BE5-40B4-B6FC-E8364CF30E87}">
      <dgm:prSet phldrT="[Text]" custT="1"/>
      <dgm:spPr/>
      <dgm:t>
        <a:bodyPr/>
        <a:lstStyle/>
        <a:p>
          <a:r>
            <a:rPr lang="en-US" sz="1400" b="1" dirty="0" smtClean="0"/>
            <a:t>Cities/ HABITAT III</a:t>
          </a:r>
          <a:endParaRPr lang="en-US" sz="1400" b="1" dirty="0"/>
        </a:p>
      </dgm:t>
    </dgm:pt>
    <dgm:pt modelId="{546CA93F-2454-4DE8-9C7D-3ADE050017F9}" type="parTrans" cxnId="{FE70FEDA-04F8-4CDE-A76D-011350A4F5FF}">
      <dgm:prSet custT="1"/>
      <dgm:spPr/>
      <dgm:t>
        <a:bodyPr/>
        <a:lstStyle/>
        <a:p>
          <a:endParaRPr lang="en-US" sz="1400" b="1"/>
        </a:p>
      </dgm:t>
    </dgm:pt>
    <dgm:pt modelId="{070E0BC8-13F2-498F-9236-BB41689870B3}" type="sibTrans" cxnId="{FE70FEDA-04F8-4CDE-A76D-011350A4F5FF}">
      <dgm:prSet/>
      <dgm:spPr/>
      <dgm:t>
        <a:bodyPr/>
        <a:lstStyle/>
        <a:p>
          <a:endParaRPr lang="en-US" sz="1400" b="1"/>
        </a:p>
      </dgm:t>
    </dgm:pt>
    <dgm:pt modelId="{B4148C9F-0D6F-4BF2-9A88-D9693317560C}">
      <dgm:prSet phldrT="[Text]" custT="1"/>
      <dgm:spPr/>
      <dgm:t>
        <a:bodyPr/>
        <a:lstStyle/>
        <a:p>
          <a:r>
            <a:rPr lang="en-US" sz="1400" b="1" dirty="0" smtClean="0"/>
            <a:t>Population &amp; Development</a:t>
          </a:r>
          <a:endParaRPr lang="en-US" sz="1400" b="1" dirty="0"/>
        </a:p>
      </dgm:t>
    </dgm:pt>
    <dgm:pt modelId="{8DE9D304-A6A6-44CF-A736-01D6AAC625A2}" type="parTrans" cxnId="{C5797C6D-0D72-498B-BEB9-AAA1741EA3A3}">
      <dgm:prSet custT="1"/>
      <dgm:spPr/>
      <dgm:t>
        <a:bodyPr/>
        <a:lstStyle/>
        <a:p>
          <a:endParaRPr lang="en-US" sz="1400" b="1"/>
        </a:p>
      </dgm:t>
    </dgm:pt>
    <dgm:pt modelId="{6A5D9673-F7FD-4774-BB25-D67360E409B9}" type="sibTrans" cxnId="{C5797C6D-0D72-498B-BEB9-AAA1741EA3A3}">
      <dgm:prSet/>
      <dgm:spPr/>
      <dgm:t>
        <a:bodyPr/>
        <a:lstStyle/>
        <a:p>
          <a:endParaRPr lang="en-US" sz="1400" b="1"/>
        </a:p>
      </dgm:t>
    </dgm:pt>
    <dgm:pt modelId="{014DC774-C99A-46CE-A158-FB8DB8C49B18}">
      <dgm:prSet phldrT="[Text]" custT="1"/>
      <dgm:spPr/>
      <dgm:t>
        <a:bodyPr/>
        <a:lstStyle/>
        <a:p>
          <a:r>
            <a:rPr lang="en-US" sz="1400" b="1" dirty="0" smtClean="0"/>
            <a:t>Financing for Development</a:t>
          </a:r>
          <a:endParaRPr lang="en-US" sz="1400" b="1" dirty="0"/>
        </a:p>
      </dgm:t>
    </dgm:pt>
    <dgm:pt modelId="{BED67DAC-69EC-4F3E-8608-E7D6EFCEB2B3}" type="parTrans" cxnId="{16B0A8AD-0115-4D00-9CAF-B59EED48729F}">
      <dgm:prSet custT="1"/>
      <dgm:spPr/>
      <dgm:t>
        <a:bodyPr/>
        <a:lstStyle/>
        <a:p>
          <a:endParaRPr lang="en-US" sz="1400" b="1"/>
        </a:p>
      </dgm:t>
    </dgm:pt>
    <dgm:pt modelId="{25A8D80A-48D5-4DD3-B408-295F4A7A2453}" type="sibTrans" cxnId="{16B0A8AD-0115-4D00-9CAF-B59EED48729F}">
      <dgm:prSet/>
      <dgm:spPr/>
      <dgm:t>
        <a:bodyPr/>
        <a:lstStyle/>
        <a:p>
          <a:endParaRPr lang="en-US" sz="1400" b="1"/>
        </a:p>
      </dgm:t>
    </dgm:pt>
    <dgm:pt modelId="{FEBDEFF1-CEBB-40E8-A145-C945B75333C2}">
      <dgm:prSet phldrT="[Text]" custT="1"/>
      <dgm:spPr/>
      <dgm:t>
        <a:bodyPr/>
        <a:lstStyle/>
        <a:p>
          <a:r>
            <a:rPr lang="en-US" sz="1400" b="1" dirty="0" smtClean="0"/>
            <a:t>Climate Change</a:t>
          </a:r>
          <a:endParaRPr lang="en-US" sz="1400" b="1" dirty="0"/>
        </a:p>
      </dgm:t>
    </dgm:pt>
    <dgm:pt modelId="{50CD9BDA-676B-4180-8026-ECAA173E22FF}" type="parTrans" cxnId="{591F7A4A-0308-4A32-AB9E-6DA1C8771445}">
      <dgm:prSet custT="1"/>
      <dgm:spPr/>
      <dgm:t>
        <a:bodyPr/>
        <a:lstStyle/>
        <a:p>
          <a:endParaRPr lang="en-US" sz="1400" b="1"/>
        </a:p>
      </dgm:t>
    </dgm:pt>
    <dgm:pt modelId="{31193A62-6830-42CA-B247-CBC6BAA115AF}" type="sibTrans" cxnId="{591F7A4A-0308-4A32-AB9E-6DA1C8771445}">
      <dgm:prSet/>
      <dgm:spPr/>
      <dgm:t>
        <a:bodyPr/>
        <a:lstStyle/>
        <a:p>
          <a:endParaRPr lang="en-US" sz="1400" b="1"/>
        </a:p>
      </dgm:t>
    </dgm:pt>
    <dgm:pt modelId="{930EAFBE-6409-49D1-953E-2764F9A90B5F}" type="pres">
      <dgm:prSet presAssocID="{61A40DB2-563A-478B-964D-74CD549B5D41}" presName="composite" presStyleCnt="0">
        <dgm:presLayoutVars>
          <dgm:chMax val="1"/>
          <dgm:dir/>
          <dgm:resizeHandles val="exact"/>
        </dgm:presLayoutVars>
      </dgm:prSet>
      <dgm:spPr/>
      <dgm:t>
        <a:bodyPr/>
        <a:lstStyle/>
        <a:p>
          <a:endParaRPr lang="en-US"/>
        </a:p>
      </dgm:t>
    </dgm:pt>
    <dgm:pt modelId="{0257610C-1634-4AEF-8870-D618BFD9E7C8}" type="pres">
      <dgm:prSet presAssocID="{61A40DB2-563A-478B-964D-74CD549B5D41}" presName="radial" presStyleCnt="0">
        <dgm:presLayoutVars>
          <dgm:animLvl val="ctr"/>
        </dgm:presLayoutVars>
      </dgm:prSet>
      <dgm:spPr/>
    </dgm:pt>
    <dgm:pt modelId="{803E5EF0-C81D-4FE9-84E3-0611B33ADBCD}" type="pres">
      <dgm:prSet presAssocID="{AFD5C1B9-7F2D-472A-AF9A-535185299EA0}" presName="centerShape" presStyleLbl="vennNode1" presStyleIdx="0" presStyleCnt="9"/>
      <dgm:spPr/>
      <dgm:t>
        <a:bodyPr/>
        <a:lstStyle/>
        <a:p>
          <a:endParaRPr lang="en-US"/>
        </a:p>
      </dgm:t>
    </dgm:pt>
    <dgm:pt modelId="{BDF9BD6A-7AF9-4213-A288-ADEC1E71F878}" type="pres">
      <dgm:prSet presAssocID="{A22BEDBF-B6A3-4D20-9562-6E52457F1D57}" presName="node" presStyleLbl="vennNode1" presStyleIdx="1" presStyleCnt="9">
        <dgm:presLayoutVars>
          <dgm:bulletEnabled val="1"/>
        </dgm:presLayoutVars>
      </dgm:prSet>
      <dgm:spPr/>
      <dgm:t>
        <a:bodyPr/>
        <a:lstStyle/>
        <a:p>
          <a:endParaRPr lang="en-US"/>
        </a:p>
      </dgm:t>
    </dgm:pt>
    <dgm:pt modelId="{CDF5565E-9DF6-4023-B009-04E61116B3AA}" type="pres">
      <dgm:prSet presAssocID="{CCB9CC8A-1833-463A-8894-EFEF60411AD6}" presName="node" presStyleLbl="vennNode1" presStyleIdx="2" presStyleCnt="9">
        <dgm:presLayoutVars>
          <dgm:bulletEnabled val="1"/>
        </dgm:presLayoutVars>
      </dgm:prSet>
      <dgm:spPr/>
      <dgm:t>
        <a:bodyPr/>
        <a:lstStyle/>
        <a:p>
          <a:endParaRPr lang="en-US"/>
        </a:p>
      </dgm:t>
    </dgm:pt>
    <dgm:pt modelId="{8C5A4D97-ECC9-4792-B8BD-6DEBA3E0D82A}" type="pres">
      <dgm:prSet presAssocID="{4D47140F-4FC2-4FF2-A033-4B8488EEE710}" presName="node" presStyleLbl="vennNode1" presStyleIdx="3" presStyleCnt="9">
        <dgm:presLayoutVars>
          <dgm:bulletEnabled val="1"/>
        </dgm:presLayoutVars>
      </dgm:prSet>
      <dgm:spPr/>
      <dgm:t>
        <a:bodyPr/>
        <a:lstStyle/>
        <a:p>
          <a:endParaRPr lang="en-US"/>
        </a:p>
      </dgm:t>
    </dgm:pt>
    <dgm:pt modelId="{46E35142-0536-43BB-B22B-FA7EF4E6EA70}" type="pres">
      <dgm:prSet presAssocID="{768E8636-85BE-439A-A6D6-46480D165E00}" presName="node" presStyleLbl="vennNode1" presStyleIdx="4" presStyleCnt="9">
        <dgm:presLayoutVars>
          <dgm:bulletEnabled val="1"/>
        </dgm:presLayoutVars>
      </dgm:prSet>
      <dgm:spPr/>
      <dgm:t>
        <a:bodyPr/>
        <a:lstStyle/>
        <a:p>
          <a:endParaRPr lang="en-US"/>
        </a:p>
      </dgm:t>
    </dgm:pt>
    <dgm:pt modelId="{0A0EB0CC-85C3-4C37-9872-5DC8F5A20E9D}" type="pres">
      <dgm:prSet presAssocID="{FDF18CD6-2BE5-40B4-B6FC-E8364CF30E87}" presName="node" presStyleLbl="vennNode1" presStyleIdx="5" presStyleCnt="9">
        <dgm:presLayoutVars>
          <dgm:bulletEnabled val="1"/>
        </dgm:presLayoutVars>
      </dgm:prSet>
      <dgm:spPr/>
      <dgm:t>
        <a:bodyPr/>
        <a:lstStyle/>
        <a:p>
          <a:endParaRPr lang="en-US"/>
        </a:p>
      </dgm:t>
    </dgm:pt>
    <dgm:pt modelId="{2A9A2982-3078-48B8-9132-C227A4E9235D}" type="pres">
      <dgm:prSet presAssocID="{B4148C9F-0D6F-4BF2-9A88-D9693317560C}" presName="node" presStyleLbl="vennNode1" presStyleIdx="6" presStyleCnt="9">
        <dgm:presLayoutVars>
          <dgm:bulletEnabled val="1"/>
        </dgm:presLayoutVars>
      </dgm:prSet>
      <dgm:spPr/>
      <dgm:t>
        <a:bodyPr/>
        <a:lstStyle/>
        <a:p>
          <a:endParaRPr lang="en-US"/>
        </a:p>
      </dgm:t>
    </dgm:pt>
    <dgm:pt modelId="{FD51AC37-CEB2-41E2-A131-81EA7C3E1CCF}" type="pres">
      <dgm:prSet presAssocID="{014DC774-C99A-46CE-A158-FB8DB8C49B18}" presName="node" presStyleLbl="vennNode1" presStyleIdx="7" presStyleCnt="9">
        <dgm:presLayoutVars>
          <dgm:bulletEnabled val="1"/>
        </dgm:presLayoutVars>
      </dgm:prSet>
      <dgm:spPr/>
      <dgm:t>
        <a:bodyPr/>
        <a:lstStyle/>
        <a:p>
          <a:endParaRPr lang="en-US"/>
        </a:p>
      </dgm:t>
    </dgm:pt>
    <dgm:pt modelId="{788C64B4-6164-407C-8D73-C4D48515AE8E}" type="pres">
      <dgm:prSet presAssocID="{FEBDEFF1-CEBB-40E8-A145-C945B75333C2}" presName="node" presStyleLbl="vennNode1" presStyleIdx="8" presStyleCnt="9">
        <dgm:presLayoutVars>
          <dgm:bulletEnabled val="1"/>
        </dgm:presLayoutVars>
      </dgm:prSet>
      <dgm:spPr/>
      <dgm:t>
        <a:bodyPr/>
        <a:lstStyle/>
        <a:p>
          <a:endParaRPr lang="en-US"/>
        </a:p>
      </dgm:t>
    </dgm:pt>
  </dgm:ptLst>
  <dgm:cxnLst>
    <dgm:cxn modelId="{0D373E8E-A9A0-469A-A7D5-1FBB243E3D61}" type="presOf" srcId="{CCB9CC8A-1833-463A-8894-EFEF60411AD6}" destId="{CDF5565E-9DF6-4023-B009-04E61116B3AA}" srcOrd="0" destOrd="0" presId="urn:microsoft.com/office/officeart/2005/8/layout/radial3"/>
    <dgm:cxn modelId="{542EC2EE-673A-4D76-BCDA-A7F696FDCE6E}" srcId="{61A40DB2-563A-478B-964D-74CD549B5D41}" destId="{AFD5C1B9-7F2D-472A-AF9A-535185299EA0}" srcOrd="0" destOrd="0" parTransId="{3ECBD330-DBF0-486F-8951-FA3B79F05B31}" sibTransId="{6F9D1C0F-8D51-4014-A4F8-C54FF9343A78}"/>
    <dgm:cxn modelId="{C2E46422-347D-4ED3-BFBE-1DA83A2E71E3}" srcId="{AFD5C1B9-7F2D-472A-AF9A-535185299EA0}" destId="{A22BEDBF-B6A3-4D20-9562-6E52457F1D57}" srcOrd="0" destOrd="0" parTransId="{5BB19CFE-153A-4605-88D7-38C4F9623012}" sibTransId="{1865247C-2212-4557-9811-E028988A1C15}"/>
    <dgm:cxn modelId="{6CDD3D73-834A-4340-A1A4-C20D564D8AD3}" type="presOf" srcId="{FEBDEFF1-CEBB-40E8-A145-C945B75333C2}" destId="{788C64B4-6164-407C-8D73-C4D48515AE8E}" srcOrd="0" destOrd="0" presId="urn:microsoft.com/office/officeart/2005/8/layout/radial3"/>
    <dgm:cxn modelId="{D10DFA1C-6EED-4975-B7F6-53168C8F41FE}" type="presOf" srcId="{AFD5C1B9-7F2D-472A-AF9A-535185299EA0}" destId="{803E5EF0-C81D-4FE9-84E3-0611B33ADBCD}" srcOrd="0" destOrd="0" presId="urn:microsoft.com/office/officeart/2005/8/layout/radial3"/>
    <dgm:cxn modelId="{C5797C6D-0D72-498B-BEB9-AAA1741EA3A3}" srcId="{AFD5C1B9-7F2D-472A-AF9A-535185299EA0}" destId="{B4148C9F-0D6F-4BF2-9A88-D9693317560C}" srcOrd="5" destOrd="0" parTransId="{8DE9D304-A6A6-44CF-A736-01D6AAC625A2}" sibTransId="{6A5D9673-F7FD-4774-BB25-D67360E409B9}"/>
    <dgm:cxn modelId="{591F7A4A-0308-4A32-AB9E-6DA1C8771445}" srcId="{AFD5C1B9-7F2D-472A-AF9A-535185299EA0}" destId="{FEBDEFF1-CEBB-40E8-A145-C945B75333C2}" srcOrd="7" destOrd="0" parTransId="{50CD9BDA-676B-4180-8026-ECAA173E22FF}" sibTransId="{31193A62-6830-42CA-B247-CBC6BAA115AF}"/>
    <dgm:cxn modelId="{6B9DA8C1-C93A-4861-9B8C-14006ADD6BFD}" type="presOf" srcId="{FDF18CD6-2BE5-40B4-B6FC-E8364CF30E87}" destId="{0A0EB0CC-85C3-4C37-9872-5DC8F5A20E9D}" srcOrd="0" destOrd="0" presId="urn:microsoft.com/office/officeart/2005/8/layout/radial3"/>
    <dgm:cxn modelId="{62434B51-A8C9-429D-92EC-94D8374EE0DC}" type="presOf" srcId="{768E8636-85BE-439A-A6D6-46480D165E00}" destId="{46E35142-0536-43BB-B22B-FA7EF4E6EA70}" srcOrd="0" destOrd="0" presId="urn:microsoft.com/office/officeart/2005/8/layout/radial3"/>
    <dgm:cxn modelId="{FE70FEDA-04F8-4CDE-A76D-011350A4F5FF}" srcId="{AFD5C1B9-7F2D-472A-AF9A-535185299EA0}" destId="{FDF18CD6-2BE5-40B4-B6FC-E8364CF30E87}" srcOrd="4" destOrd="0" parTransId="{546CA93F-2454-4DE8-9C7D-3ADE050017F9}" sibTransId="{070E0BC8-13F2-498F-9236-BB41689870B3}"/>
    <dgm:cxn modelId="{6BB912AB-DEC7-4E0E-B286-4821EA4A57DC}" type="presOf" srcId="{4D47140F-4FC2-4FF2-A033-4B8488EEE710}" destId="{8C5A4D97-ECC9-4792-B8BD-6DEBA3E0D82A}" srcOrd="0" destOrd="0" presId="urn:microsoft.com/office/officeart/2005/8/layout/radial3"/>
    <dgm:cxn modelId="{B5CBDC16-61EE-40CB-AE7E-BDCCA3B4A2EA}" srcId="{AFD5C1B9-7F2D-472A-AF9A-535185299EA0}" destId="{CCB9CC8A-1833-463A-8894-EFEF60411AD6}" srcOrd="1" destOrd="0" parTransId="{E89E22ED-5D1C-4579-9658-821E8BEFDFC9}" sibTransId="{32F72387-354E-48D6-854A-B4F6851F4FA6}"/>
    <dgm:cxn modelId="{16B0A8AD-0115-4D00-9CAF-B59EED48729F}" srcId="{AFD5C1B9-7F2D-472A-AF9A-535185299EA0}" destId="{014DC774-C99A-46CE-A158-FB8DB8C49B18}" srcOrd="6" destOrd="0" parTransId="{BED67DAC-69EC-4F3E-8608-E7D6EFCEB2B3}" sibTransId="{25A8D80A-48D5-4DD3-B408-295F4A7A2453}"/>
    <dgm:cxn modelId="{B2D37BF9-BF78-4CDC-AD9C-3A7206242A81}" type="presOf" srcId="{61A40DB2-563A-478B-964D-74CD549B5D41}" destId="{930EAFBE-6409-49D1-953E-2764F9A90B5F}" srcOrd="0" destOrd="0" presId="urn:microsoft.com/office/officeart/2005/8/layout/radial3"/>
    <dgm:cxn modelId="{04DCC37E-0B2C-4587-9391-D758C91B339A}" type="presOf" srcId="{B4148C9F-0D6F-4BF2-9A88-D9693317560C}" destId="{2A9A2982-3078-48B8-9132-C227A4E9235D}" srcOrd="0" destOrd="0" presId="urn:microsoft.com/office/officeart/2005/8/layout/radial3"/>
    <dgm:cxn modelId="{56B33290-7810-46C4-BC39-6A32CB565080}" type="presOf" srcId="{014DC774-C99A-46CE-A158-FB8DB8C49B18}" destId="{FD51AC37-CEB2-41E2-A131-81EA7C3E1CCF}" srcOrd="0" destOrd="0" presId="urn:microsoft.com/office/officeart/2005/8/layout/radial3"/>
    <dgm:cxn modelId="{6713EC5B-3840-47BA-AB7A-0380C3C17901}" srcId="{AFD5C1B9-7F2D-472A-AF9A-535185299EA0}" destId="{768E8636-85BE-439A-A6D6-46480D165E00}" srcOrd="3" destOrd="0" parTransId="{84B47861-9B53-489D-B6D3-2E71CD9A9C7B}" sibTransId="{E8B038AF-A263-4135-9CBE-1094701CF17E}"/>
    <dgm:cxn modelId="{439932BE-B40A-4B9A-9A5D-D2D4F30A5EF3}" type="presOf" srcId="{A22BEDBF-B6A3-4D20-9562-6E52457F1D57}" destId="{BDF9BD6A-7AF9-4213-A288-ADEC1E71F878}" srcOrd="0" destOrd="0" presId="urn:microsoft.com/office/officeart/2005/8/layout/radial3"/>
    <dgm:cxn modelId="{CE567DAC-61C4-4DB0-8BEC-EDC45B399ADF}" srcId="{AFD5C1B9-7F2D-472A-AF9A-535185299EA0}" destId="{4D47140F-4FC2-4FF2-A033-4B8488EEE710}" srcOrd="2" destOrd="0" parTransId="{FB3B97B0-969E-40CA-A845-537E9F06A79F}" sibTransId="{F6C1996B-8818-465F-8722-53F9B4460B55}"/>
    <dgm:cxn modelId="{62CAB7B7-744C-4B6A-8476-015560DABDE9}" type="presParOf" srcId="{930EAFBE-6409-49D1-953E-2764F9A90B5F}" destId="{0257610C-1634-4AEF-8870-D618BFD9E7C8}" srcOrd="0" destOrd="0" presId="urn:microsoft.com/office/officeart/2005/8/layout/radial3"/>
    <dgm:cxn modelId="{8ADE3CD5-F121-427E-8D46-44D9EB83EE17}" type="presParOf" srcId="{0257610C-1634-4AEF-8870-D618BFD9E7C8}" destId="{803E5EF0-C81D-4FE9-84E3-0611B33ADBCD}" srcOrd="0" destOrd="0" presId="urn:microsoft.com/office/officeart/2005/8/layout/radial3"/>
    <dgm:cxn modelId="{D2D4F8AD-ECF2-412F-A924-1CD85E0B1811}" type="presParOf" srcId="{0257610C-1634-4AEF-8870-D618BFD9E7C8}" destId="{BDF9BD6A-7AF9-4213-A288-ADEC1E71F878}" srcOrd="1" destOrd="0" presId="urn:microsoft.com/office/officeart/2005/8/layout/radial3"/>
    <dgm:cxn modelId="{F6937616-A31D-4913-A531-49767D40BF56}" type="presParOf" srcId="{0257610C-1634-4AEF-8870-D618BFD9E7C8}" destId="{CDF5565E-9DF6-4023-B009-04E61116B3AA}" srcOrd="2" destOrd="0" presId="urn:microsoft.com/office/officeart/2005/8/layout/radial3"/>
    <dgm:cxn modelId="{3DF3F9D6-2D4D-47FA-A94D-EF7A50FD3F52}" type="presParOf" srcId="{0257610C-1634-4AEF-8870-D618BFD9E7C8}" destId="{8C5A4D97-ECC9-4792-B8BD-6DEBA3E0D82A}" srcOrd="3" destOrd="0" presId="urn:microsoft.com/office/officeart/2005/8/layout/radial3"/>
    <dgm:cxn modelId="{7AC6956A-F64D-4419-A26F-313CF3F154D2}" type="presParOf" srcId="{0257610C-1634-4AEF-8870-D618BFD9E7C8}" destId="{46E35142-0536-43BB-B22B-FA7EF4E6EA70}" srcOrd="4" destOrd="0" presId="urn:microsoft.com/office/officeart/2005/8/layout/radial3"/>
    <dgm:cxn modelId="{1DFCB508-83D7-406D-B902-CA46D5543658}" type="presParOf" srcId="{0257610C-1634-4AEF-8870-D618BFD9E7C8}" destId="{0A0EB0CC-85C3-4C37-9872-5DC8F5A20E9D}" srcOrd="5" destOrd="0" presId="urn:microsoft.com/office/officeart/2005/8/layout/radial3"/>
    <dgm:cxn modelId="{31A82FFE-044B-404D-AB8B-B1A1BBEC01CE}" type="presParOf" srcId="{0257610C-1634-4AEF-8870-D618BFD9E7C8}" destId="{2A9A2982-3078-48B8-9132-C227A4E9235D}" srcOrd="6" destOrd="0" presId="urn:microsoft.com/office/officeart/2005/8/layout/radial3"/>
    <dgm:cxn modelId="{828C8CFC-2F4E-4CC5-AC47-3E61B974CFC3}" type="presParOf" srcId="{0257610C-1634-4AEF-8870-D618BFD9E7C8}" destId="{FD51AC37-CEB2-41E2-A131-81EA7C3E1CCF}" srcOrd="7" destOrd="0" presId="urn:microsoft.com/office/officeart/2005/8/layout/radial3"/>
    <dgm:cxn modelId="{857F1AB4-C7BA-43D8-85DA-582E9440F810}" type="presParOf" srcId="{0257610C-1634-4AEF-8870-D618BFD9E7C8}" destId="{788C64B4-6164-407C-8D73-C4D48515AE8E}" srcOrd="8"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A40DB2-563A-478B-964D-74CD549B5D41}" type="doc">
      <dgm:prSet loTypeId="urn:microsoft.com/office/officeart/2005/8/layout/radial1" loCatId="relationship" qsTypeId="urn:microsoft.com/office/officeart/2005/8/quickstyle/simple1" qsCatId="simple" csTypeId="urn:microsoft.com/office/officeart/2005/8/colors/accent5_4" csCatId="accent5" phldr="1"/>
      <dgm:spPr/>
      <dgm:t>
        <a:bodyPr/>
        <a:lstStyle/>
        <a:p>
          <a:endParaRPr lang="en-US"/>
        </a:p>
      </dgm:t>
    </dgm:pt>
    <dgm:pt modelId="{AFD5C1B9-7F2D-472A-AF9A-535185299EA0}">
      <dgm:prSet phldrT="[Text]" custT="1"/>
      <dgm:spPr/>
      <dgm:t>
        <a:bodyPr/>
        <a:lstStyle/>
        <a:p>
          <a:r>
            <a:rPr lang="en-US" sz="1400" dirty="0" smtClean="0"/>
            <a:t>S</a:t>
          </a:r>
          <a:r>
            <a:rPr lang="en-US" altLang="zh-CN" sz="1400" dirty="0" smtClean="0"/>
            <a:t>ustainable Development</a:t>
          </a:r>
          <a:endParaRPr lang="en-US" sz="1400" dirty="0"/>
        </a:p>
      </dgm:t>
    </dgm:pt>
    <dgm:pt modelId="{3ECBD330-DBF0-486F-8951-FA3B79F05B31}" type="parTrans" cxnId="{542EC2EE-673A-4D76-BCDA-A7F696FDCE6E}">
      <dgm:prSet/>
      <dgm:spPr/>
      <dgm:t>
        <a:bodyPr/>
        <a:lstStyle/>
        <a:p>
          <a:endParaRPr lang="en-US"/>
        </a:p>
      </dgm:t>
    </dgm:pt>
    <dgm:pt modelId="{6F9D1C0F-8D51-4014-A4F8-C54FF9343A78}" type="sibTrans" cxnId="{542EC2EE-673A-4D76-BCDA-A7F696FDCE6E}">
      <dgm:prSet/>
      <dgm:spPr/>
      <dgm:t>
        <a:bodyPr/>
        <a:lstStyle/>
        <a:p>
          <a:endParaRPr lang="en-US"/>
        </a:p>
      </dgm:t>
    </dgm:pt>
    <dgm:pt modelId="{A22BEDBF-B6A3-4D20-9562-6E52457F1D57}">
      <dgm:prSet phldrT="[Text]" custT="1"/>
      <dgm:spPr/>
      <dgm:t>
        <a:bodyPr/>
        <a:lstStyle/>
        <a:p>
          <a:r>
            <a:rPr lang="en-US" sz="1400" dirty="0" smtClean="0"/>
            <a:t>SDGs</a:t>
          </a:r>
          <a:endParaRPr lang="en-US" sz="1400" dirty="0"/>
        </a:p>
      </dgm:t>
    </dgm:pt>
    <dgm:pt modelId="{5BB19CFE-153A-4605-88D7-38C4F9623012}" type="parTrans" cxnId="{C2E46422-347D-4ED3-BFBE-1DA83A2E71E3}">
      <dgm:prSet custT="1"/>
      <dgm:spPr/>
      <dgm:t>
        <a:bodyPr/>
        <a:lstStyle/>
        <a:p>
          <a:endParaRPr lang="en-US" sz="1400"/>
        </a:p>
      </dgm:t>
    </dgm:pt>
    <dgm:pt modelId="{1865247C-2212-4557-9811-E028988A1C15}" type="sibTrans" cxnId="{C2E46422-347D-4ED3-BFBE-1DA83A2E71E3}">
      <dgm:prSet/>
      <dgm:spPr/>
      <dgm:t>
        <a:bodyPr/>
        <a:lstStyle/>
        <a:p>
          <a:endParaRPr lang="en-US"/>
        </a:p>
      </dgm:t>
    </dgm:pt>
    <dgm:pt modelId="{CCB9CC8A-1833-463A-8894-EFEF60411AD6}">
      <dgm:prSet phldrT="[Text]" custT="1"/>
      <dgm:spPr/>
      <dgm:t>
        <a:bodyPr/>
        <a:lstStyle/>
        <a:p>
          <a:r>
            <a:rPr lang="en-US" sz="1400" dirty="0" smtClean="0"/>
            <a:t>High Level Political Forum (HLPF)</a:t>
          </a:r>
          <a:endParaRPr lang="en-US" sz="1400" dirty="0"/>
        </a:p>
      </dgm:t>
    </dgm:pt>
    <dgm:pt modelId="{E89E22ED-5D1C-4579-9658-821E8BEFDFC9}" type="parTrans" cxnId="{B5CBDC16-61EE-40CB-AE7E-BDCCA3B4A2EA}">
      <dgm:prSet custT="1"/>
      <dgm:spPr/>
      <dgm:t>
        <a:bodyPr/>
        <a:lstStyle/>
        <a:p>
          <a:endParaRPr lang="en-US" sz="1400"/>
        </a:p>
      </dgm:t>
    </dgm:pt>
    <dgm:pt modelId="{32F72387-354E-48D6-854A-B4F6851F4FA6}" type="sibTrans" cxnId="{B5CBDC16-61EE-40CB-AE7E-BDCCA3B4A2EA}">
      <dgm:prSet/>
      <dgm:spPr/>
      <dgm:t>
        <a:bodyPr/>
        <a:lstStyle/>
        <a:p>
          <a:endParaRPr lang="en-US"/>
        </a:p>
      </dgm:t>
    </dgm:pt>
    <dgm:pt modelId="{4D47140F-4FC2-4FF2-A033-4B8488EEE710}">
      <dgm:prSet phldrT="[Text]" custT="1"/>
      <dgm:spPr/>
      <dgm:t>
        <a:bodyPr/>
        <a:lstStyle/>
        <a:p>
          <a:r>
            <a:rPr lang="en-US" sz="1400" dirty="0" smtClean="0"/>
            <a:t>Disaster Risk Reduction</a:t>
          </a:r>
          <a:endParaRPr lang="en-US" sz="1400" dirty="0"/>
        </a:p>
      </dgm:t>
    </dgm:pt>
    <dgm:pt modelId="{FB3B97B0-969E-40CA-A845-537E9F06A79F}" type="parTrans" cxnId="{CE567DAC-61C4-4DB0-8BEC-EDC45B399ADF}">
      <dgm:prSet custT="1"/>
      <dgm:spPr/>
      <dgm:t>
        <a:bodyPr/>
        <a:lstStyle/>
        <a:p>
          <a:endParaRPr lang="en-US" sz="1400"/>
        </a:p>
      </dgm:t>
    </dgm:pt>
    <dgm:pt modelId="{F6C1996B-8818-465F-8722-53F9B4460B55}" type="sibTrans" cxnId="{CE567DAC-61C4-4DB0-8BEC-EDC45B399ADF}">
      <dgm:prSet/>
      <dgm:spPr/>
      <dgm:t>
        <a:bodyPr/>
        <a:lstStyle/>
        <a:p>
          <a:endParaRPr lang="en-US"/>
        </a:p>
      </dgm:t>
    </dgm:pt>
    <dgm:pt modelId="{768E8636-85BE-439A-A6D6-46480D165E00}">
      <dgm:prSet phldrT="[Text]" custT="1"/>
      <dgm:spPr/>
      <dgm:t>
        <a:bodyPr/>
        <a:lstStyle/>
        <a:p>
          <a:r>
            <a:rPr lang="en-US" sz="1400" dirty="0" smtClean="0"/>
            <a:t>Beijing +20</a:t>
          </a:r>
          <a:endParaRPr lang="en-US" sz="1400" dirty="0"/>
        </a:p>
      </dgm:t>
    </dgm:pt>
    <dgm:pt modelId="{84B47861-9B53-489D-B6D3-2E71CD9A9C7B}" type="parTrans" cxnId="{6713EC5B-3840-47BA-AB7A-0380C3C17901}">
      <dgm:prSet custT="1"/>
      <dgm:spPr/>
      <dgm:t>
        <a:bodyPr/>
        <a:lstStyle/>
        <a:p>
          <a:endParaRPr lang="en-US" sz="1400"/>
        </a:p>
      </dgm:t>
    </dgm:pt>
    <dgm:pt modelId="{E8B038AF-A263-4135-9CBE-1094701CF17E}" type="sibTrans" cxnId="{6713EC5B-3840-47BA-AB7A-0380C3C17901}">
      <dgm:prSet/>
      <dgm:spPr/>
      <dgm:t>
        <a:bodyPr/>
        <a:lstStyle/>
        <a:p>
          <a:endParaRPr lang="en-US"/>
        </a:p>
      </dgm:t>
    </dgm:pt>
    <dgm:pt modelId="{FDF18CD6-2BE5-40B4-B6FC-E8364CF30E87}">
      <dgm:prSet phldrT="[Text]" custT="1"/>
      <dgm:spPr/>
      <dgm:t>
        <a:bodyPr/>
        <a:lstStyle/>
        <a:p>
          <a:r>
            <a:rPr lang="en-US" sz="1400" dirty="0" smtClean="0"/>
            <a:t>Cities/ HABITAT III</a:t>
          </a:r>
          <a:endParaRPr lang="en-US" sz="1400" dirty="0"/>
        </a:p>
      </dgm:t>
    </dgm:pt>
    <dgm:pt modelId="{546CA93F-2454-4DE8-9C7D-3ADE050017F9}" type="parTrans" cxnId="{FE70FEDA-04F8-4CDE-A76D-011350A4F5FF}">
      <dgm:prSet custT="1"/>
      <dgm:spPr/>
      <dgm:t>
        <a:bodyPr/>
        <a:lstStyle/>
        <a:p>
          <a:endParaRPr lang="en-US" sz="1400"/>
        </a:p>
      </dgm:t>
    </dgm:pt>
    <dgm:pt modelId="{070E0BC8-13F2-498F-9236-BB41689870B3}" type="sibTrans" cxnId="{FE70FEDA-04F8-4CDE-A76D-011350A4F5FF}">
      <dgm:prSet/>
      <dgm:spPr/>
      <dgm:t>
        <a:bodyPr/>
        <a:lstStyle/>
        <a:p>
          <a:endParaRPr lang="en-US"/>
        </a:p>
      </dgm:t>
    </dgm:pt>
    <dgm:pt modelId="{B4148C9F-0D6F-4BF2-9A88-D9693317560C}">
      <dgm:prSet phldrT="[Text]" custT="1"/>
      <dgm:spPr/>
      <dgm:t>
        <a:bodyPr/>
        <a:lstStyle/>
        <a:p>
          <a:r>
            <a:rPr lang="en-US" sz="1400" dirty="0" smtClean="0"/>
            <a:t>Population &amp; Development</a:t>
          </a:r>
          <a:endParaRPr lang="en-US" sz="1400" dirty="0"/>
        </a:p>
      </dgm:t>
    </dgm:pt>
    <dgm:pt modelId="{8DE9D304-A6A6-44CF-A736-01D6AAC625A2}" type="parTrans" cxnId="{C5797C6D-0D72-498B-BEB9-AAA1741EA3A3}">
      <dgm:prSet custT="1"/>
      <dgm:spPr/>
      <dgm:t>
        <a:bodyPr/>
        <a:lstStyle/>
        <a:p>
          <a:endParaRPr lang="en-US" sz="1400"/>
        </a:p>
      </dgm:t>
    </dgm:pt>
    <dgm:pt modelId="{6A5D9673-F7FD-4774-BB25-D67360E409B9}" type="sibTrans" cxnId="{C5797C6D-0D72-498B-BEB9-AAA1741EA3A3}">
      <dgm:prSet/>
      <dgm:spPr/>
      <dgm:t>
        <a:bodyPr/>
        <a:lstStyle/>
        <a:p>
          <a:endParaRPr lang="en-US"/>
        </a:p>
      </dgm:t>
    </dgm:pt>
    <dgm:pt modelId="{014DC774-C99A-46CE-A158-FB8DB8C49B18}">
      <dgm:prSet phldrT="[Text]" custT="1"/>
      <dgm:spPr/>
      <dgm:t>
        <a:bodyPr/>
        <a:lstStyle/>
        <a:p>
          <a:r>
            <a:rPr lang="en-US" sz="1400" dirty="0" smtClean="0"/>
            <a:t>Financing for Development</a:t>
          </a:r>
          <a:endParaRPr lang="en-US" sz="1400" dirty="0"/>
        </a:p>
      </dgm:t>
    </dgm:pt>
    <dgm:pt modelId="{BED67DAC-69EC-4F3E-8608-E7D6EFCEB2B3}" type="parTrans" cxnId="{16B0A8AD-0115-4D00-9CAF-B59EED48729F}">
      <dgm:prSet custT="1"/>
      <dgm:spPr/>
      <dgm:t>
        <a:bodyPr/>
        <a:lstStyle/>
        <a:p>
          <a:endParaRPr lang="en-US" sz="1400"/>
        </a:p>
      </dgm:t>
    </dgm:pt>
    <dgm:pt modelId="{25A8D80A-48D5-4DD3-B408-295F4A7A2453}" type="sibTrans" cxnId="{16B0A8AD-0115-4D00-9CAF-B59EED48729F}">
      <dgm:prSet/>
      <dgm:spPr/>
      <dgm:t>
        <a:bodyPr/>
        <a:lstStyle/>
        <a:p>
          <a:endParaRPr lang="en-US"/>
        </a:p>
      </dgm:t>
    </dgm:pt>
    <dgm:pt modelId="{FEBDEFF1-CEBB-40E8-A145-C945B75333C2}">
      <dgm:prSet phldrT="[Text]" custT="1"/>
      <dgm:spPr/>
      <dgm:t>
        <a:bodyPr/>
        <a:lstStyle/>
        <a:p>
          <a:r>
            <a:rPr lang="en-US" sz="1400" dirty="0" smtClean="0"/>
            <a:t>Climate Change</a:t>
          </a:r>
          <a:endParaRPr lang="en-US" sz="1400" dirty="0"/>
        </a:p>
      </dgm:t>
    </dgm:pt>
    <dgm:pt modelId="{50CD9BDA-676B-4180-8026-ECAA173E22FF}" type="parTrans" cxnId="{591F7A4A-0308-4A32-AB9E-6DA1C8771445}">
      <dgm:prSet custT="1"/>
      <dgm:spPr/>
      <dgm:t>
        <a:bodyPr/>
        <a:lstStyle/>
        <a:p>
          <a:endParaRPr lang="en-US" sz="1400"/>
        </a:p>
      </dgm:t>
    </dgm:pt>
    <dgm:pt modelId="{31193A62-6830-42CA-B247-CBC6BAA115AF}" type="sibTrans" cxnId="{591F7A4A-0308-4A32-AB9E-6DA1C8771445}">
      <dgm:prSet/>
      <dgm:spPr/>
      <dgm:t>
        <a:bodyPr/>
        <a:lstStyle/>
        <a:p>
          <a:endParaRPr lang="en-US"/>
        </a:p>
      </dgm:t>
    </dgm:pt>
    <dgm:pt modelId="{F78E7184-FCE5-4E53-8954-2409EBAD3150}" type="pres">
      <dgm:prSet presAssocID="{61A40DB2-563A-478B-964D-74CD549B5D41}" presName="cycle" presStyleCnt="0">
        <dgm:presLayoutVars>
          <dgm:chMax val="1"/>
          <dgm:dir/>
          <dgm:animLvl val="ctr"/>
          <dgm:resizeHandles val="exact"/>
        </dgm:presLayoutVars>
      </dgm:prSet>
      <dgm:spPr/>
      <dgm:t>
        <a:bodyPr/>
        <a:lstStyle/>
        <a:p>
          <a:endParaRPr lang="en-US"/>
        </a:p>
      </dgm:t>
    </dgm:pt>
    <dgm:pt modelId="{692BED71-D236-4C9E-927D-D218A24A9768}" type="pres">
      <dgm:prSet presAssocID="{AFD5C1B9-7F2D-472A-AF9A-535185299EA0}" presName="centerShape" presStyleLbl="node0" presStyleIdx="0" presStyleCnt="1" custScaleX="137116" custScaleY="129079" custLinFactNeighborX="-306" custLinFactNeighborY="-1223"/>
      <dgm:spPr/>
      <dgm:t>
        <a:bodyPr/>
        <a:lstStyle/>
        <a:p>
          <a:endParaRPr lang="en-US"/>
        </a:p>
      </dgm:t>
    </dgm:pt>
    <dgm:pt modelId="{89FC4380-07BB-4153-BB6B-EE39D6A7A25A}" type="pres">
      <dgm:prSet presAssocID="{5BB19CFE-153A-4605-88D7-38C4F9623012}" presName="Name9" presStyleLbl="parChTrans1D2" presStyleIdx="0" presStyleCnt="8"/>
      <dgm:spPr/>
      <dgm:t>
        <a:bodyPr/>
        <a:lstStyle/>
        <a:p>
          <a:endParaRPr lang="en-US"/>
        </a:p>
      </dgm:t>
    </dgm:pt>
    <dgm:pt modelId="{F2FE97F0-FE71-4D44-9078-6902653803EA}" type="pres">
      <dgm:prSet presAssocID="{5BB19CFE-153A-4605-88D7-38C4F9623012}" presName="connTx" presStyleLbl="parChTrans1D2" presStyleIdx="0" presStyleCnt="8"/>
      <dgm:spPr/>
      <dgm:t>
        <a:bodyPr/>
        <a:lstStyle/>
        <a:p>
          <a:endParaRPr lang="en-US"/>
        </a:p>
      </dgm:t>
    </dgm:pt>
    <dgm:pt modelId="{F134A975-2D45-472D-BCD2-ADDCB4B2B585}" type="pres">
      <dgm:prSet presAssocID="{A22BEDBF-B6A3-4D20-9562-6E52457F1D57}" presName="node" presStyleLbl="node1" presStyleIdx="0" presStyleCnt="8" custScaleX="125920" custScaleY="112542">
        <dgm:presLayoutVars>
          <dgm:bulletEnabled val="1"/>
        </dgm:presLayoutVars>
      </dgm:prSet>
      <dgm:spPr/>
      <dgm:t>
        <a:bodyPr/>
        <a:lstStyle/>
        <a:p>
          <a:endParaRPr lang="en-US"/>
        </a:p>
      </dgm:t>
    </dgm:pt>
    <dgm:pt modelId="{0E2B2237-5FA9-48CE-9217-39DB3933DA3E}" type="pres">
      <dgm:prSet presAssocID="{E89E22ED-5D1C-4579-9658-821E8BEFDFC9}" presName="Name9" presStyleLbl="parChTrans1D2" presStyleIdx="1" presStyleCnt="8"/>
      <dgm:spPr/>
      <dgm:t>
        <a:bodyPr/>
        <a:lstStyle/>
        <a:p>
          <a:endParaRPr lang="en-US"/>
        </a:p>
      </dgm:t>
    </dgm:pt>
    <dgm:pt modelId="{91E71EE6-58C7-48D2-9366-A9FE4D9087BE}" type="pres">
      <dgm:prSet presAssocID="{E89E22ED-5D1C-4579-9658-821E8BEFDFC9}" presName="connTx" presStyleLbl="parChTrans1D2" presStyleIdx="1" presStyleCnt="8"/>
      <dgm:spPr/>
      <dgm:t>
        <a:bodyPr/>
        <a:lstStyle/>
        <a:p>
          <a:endParaRPr lang="en-US"/>
        </a:p>
      </dgm:t>
    </dgm:pt>
    <dgm:pt modelId="{FA463E9A-D76F-4DC7-975F-267170FFEB64}" type="pres">
      <dgm:prSet presAssocID="{CCB9CC8A-1833-463A-8894-EFEF60411AD6}" presName="node" presStyleLbl="node1" presStyleIdx="1" presStyleCnt="8" custScaleX="112657" custScaleY="106598">
        <dgm:presLayoutVars>
          <dgm:bulletEnabled val="1"/>
        </dgm:presLayoutVars>
      </dgm:prSet>
      <dgm:spPr/>
      <dgm:t>
        <a:bodyPr/>
        <a:lstStyle/>
        <a:p>
          <a:endParaRPr lang="en-US"/>
        </a:p>
      </dgm:t>
    </dgm:pt>
    <dgm:pt modelId="{349534A4-105C-4BEB-9F5E-15FC39362380}" type="pres">
      <dgm:prSet presAssocID="{FB3B97B0-969E-40CA-A845-537E9F06A79F}" presName="Name9" presStyleLbl="parChTrans1D2" presStyleIdx="2" presStyleCnt="8"/>
      <dgm:spPr/>
      <dgm:t>
        <a:bodyPr/>
        <a:lstStyle/>
        <a:p>
          <a:endParaRPr lang="en-US"/>
        </a:p>
      </dgm:t>
    </dgm:pt>
    <dgm:pt modelId="{010D5546-A9DA-4D89-9CCF-2C015EAC756F}" type="pres">
      <dgm:prSet presAssocID="{FB3B97B0-969E-40CA-A845-537E9F06A79F}" presName="connTx" presStyleLbl="parChTrans1D2" presStyleIdx="2" presStyleCnt="8"/>
      <dgm:spPr/>
      <dgm:t>
        <a:bodyPr/>
        <a:lstStyle/>
        <a:p>
          <a:endParaRPr lang="en-US"/>
        </a:p>
      </dgm:t>
    </dgm:pt>
    <dgm:pt modelId="{CCFC4102-FA10-45B6-A29A-53AAE9CAA5C4}" type="pres">
      <dgm:prSet presAssocID="{4D47140F-4FC2-4FF2-A033-4B8488EEE710}" presName="node" presStyleLbl="node1" presStyleIdx="2" presStyleCnt="8" custScaleX="115129" custScaleY="114519">
        <dgm:presLayoutVars>
          <dgm:bulletEnabled val="1"/>
        </dgm:presLayoutVars>
      </dgm:prSet>
      <dgm:spPr/>
      <dgm:t>
        <a:bodyPr/>
        <a:lstStyle/>
        <a:p>
          <a:endParaRPr lang="en-US"/>
        </a:p>
      </dgm:t>
    </dgm:pt>
    <dgm:pt modelId="{1AB3742C-0B1E-4C3E-A2DA-B54880AC9138}" type="pres">
      <dgm:prSet presAssocID="{84B47861-9B53-489D-B6D3-2E71CD9A9C7B}" presName="Name9" presStyleLbl="parChTrans1D2" presStyleIdx="3" presStyleCnt="8"/>
      <dgm:spPr/>
      <dgm:t>
        <a:bodyPr/>
        <a:lstStyle/>
        <a:p>
          <a:endParaRPr lang="en-US"/>
        </a:p>
      </dgm:t>
    </dgm:pt>
    <dgm:pt modelId="{5EEC0B2B-AB6C-4947-8C45-5AF558DF53B8}" type="pres">
      <dgm:prSet presAssocID="{84B47861-9B53-489D-B6D3-2E71CD9A9C7B}" presName="connTx" presStyleLbl="parChTrans1D2" presStyleIdx="3" presStyleCnt="8"/>
      <dgm:spPr/>
      <dgm:t>
        <a:bodyPr/>
        <a:lstStyle/>
        <a:p>
          <a:endParaRPr lang="en-US"/>
        </a:p>
      </dgm:t>
    </dgm:pt>
    <dgm:pt modelId="{E649903F-FE33-4825-9ADA-5A0C5438440F}" type="pres">
      <dgm:prSet presAssocID="{768E8636-85BE-439A-A6D6-46480D165E00}" presName="node" presStyleLbl="node1" presStyleIdx="3" presStyleCnt="8" custScaleX="120221" custScaleY="108820">
        <dgm:presLayoutVars>
          <dgm:bulletEnabled val="1"/>
        </dgm:presLayoutVars>
      </dgm:prSet>
      <dgm:spPr/>
      <dgm:t>
        <a:bodyPr/>
        <a:lstStyle/>
        <a:p>
          <a:endParaRPr lang="en-US"/>
        </a:p>
      </dgm:t>
    </dgm:pt>
    <dgm:pt modelId="{094DA582-2C01-4D15-8DFB-33508424430D}" type="pres">
      <dgm:prSet presAssocID="{546CA93F-2454-4DE8-9C7D-3ADE050017F9}" presName="Name9" presStyleLbl="parChTrans1D2" presStyleIdx="4" presStyleCnt="8"/>
      <dgm:spPr/>
      <dgm:t>
        <a:bodyPr/>
        <a:lstStyle/>
        <a:p>
          <a:endParaRPr lang="en-US"/>
        </a:p>
      </dgm:t>
    </dgm:pt>
    <dgm:pt modelId="{CFACDB74-B964-435C-8F38-CB29587BA76C}" type="pres">
      <dgm:prSet presAssocID="{546CA93F-2454-4DE8-9C7D-3ADE050017F9}" presName="connTx" presStyleLbl="parChTrans1D2" presStyleIdx="4" presStyleCnt="8"/>
      <dgm:spPr/>
      <dgm:t>
        <a:bodyPr/>
        <a:lstStyle/>
        <a:p>
          <a:endParaRPr lang="en-US"/>
        </a:p>
      </dgm:t>
    </dgm:pt>
    <dgm:pt modelId="{49481C19-1A2F-4483-A44F-FBC8E96A2AA8}" type="pres">
      <dgm:prSet presAssocID="{FDF18CD6-2BE5-40B4-B6FC-E8364CF30E87}" presName="node" presStyleLbl="node1" presStyleIdx="4" presStyleCnt="8" custScaleX="119110" custScaleY="110023">
        <dgm:presLayoutVars>
          <dgm:bulletEnabled val="1"/>
        </dgm:presLayoutVars>
      </dgm:prSet>
      <dgm:spPr/>
      <dgm:t>
        <a:bodyPr/>
        <a:lstStyle/>
        <a:p>
          <a:endParaRPr lang="en-US"/>
        </a:p>
      </dgm:t>
    </dgm:pt>
    <dgm:pt modelId="{6D34C2E6-1E01-4843-98F0-3FF029849ACA}" type="pres">
      <dgm:prSet presAssocID="{8DE9D304-A6A6-44CF-A736-01D6AAC625A2}" presName="Name9" presStyleLbl="parChTrans1D2" presStyleIdx="5" presStyleCnt="8"/>
      <dgm:spPr/>
      <dgm:t>
        <a:bodyPr/>
        <a:lstStyle/>
        <a:p>
          <a:endParaRPr lang="en-US"/>
        </a:p>
      </dgm:t>
    </dgm:pt>
    <dgm:pt modelId="{485FAC46-1AC5-4152-945F-68AF3CA9062D}" type="pres">
      <dgm:prSet presAssocID="{8DE9D304-A6A6-44CF-A736-01D6AAC625A2}" presName="connTx" presStyleLbl="parChTrans1D2" presStyleIdx="5" presStyleCnt="8"/>
      <dgm:spPr/>
      <dgm:t>
        <a:bodyPr/>
        <a:lstStyle/>
        <a:p>
          <a:endParaRPr lang="en-US"/>
        </a:p>
      </dgm:t>
    </dgm:pt>
    <dgm:pt modelId="{C104742D-FF08-4EBD-8510-BE05B38ABD1A}" type="pres">
      <dgm:prSet presAssocID="{B4148C9F-0D6F-4BF2-9A88-D9693317560C}" presName="node" presStyleLbl="node1" presStyleIdx="5" presStyleCnt="8" custScaleX="118398" custScaleY="112947">
        <dgm:presLayoutVars>
          <dgm:bulletEnabled val="1"/>
        </dgm:presLayoutVars>
      </dgm:prSet>
      <dgm:spPr/>
      <dgm:t>
        <a:bodyPr/>
        <a:lstStyle/>
        <a:p>
          <a:endParaRPr lang="en-US"/>
        </a:p>
      </dgm:t>
    </dgm:pt>
    <dgm:pt modelId="{0735A0FC-B74E-47CA-849F-CFEA730FEDD1}" type="pres">
      <dgm:prSet presAssocID="{BED67DAC-69EC-4F3E-8608-E7D6EFCEB2B3}" presName="Name9" presStyleLbl="parChTrans1D2" presStyleIdx="6" presStyleCnt="8"/>
      <dgm:spPr/>
      <dgm:t>
        <a:bodyPr/>
        <a:lstStyle/>
        <a:p>
          <a:endParaRPr lang="en-US"/>
        </a:p>
      </dgm:t>
    </dgm:pt>
    <dgm:pt modelId="{68044CBD-261B-4162-BA8E-1A29412EF89B}" type="pres">
      <dgm:prSet presAssocID="{BED67DAC-69EC-4F3E-8608-E7D6EFCEB2B3}" presName="connTx" presStyleLbl="parChTrans1D2" presStyleIdx="6" presStyleCnt="8"/>
      <dgm:spPr/>
      <dgm:t>
        <a:bodyPr/>
        <a:lstStyle/>
        <a:p>
          <a:endParaRPr lang="en-US"/>
        </a:p>
      </dgm:t>
    </dgm:pt>
    <dgm:pt modelId="{DB48C199-0FA6-4A75-BFAF-E2D6A67C7C12}" type="pres">
      <dgm:prSet presAssocID="{014DC774-C99A-46CE-A158-FB8DB8C49B18}" presName="node" presStyleLbl="node1" presStyleIdx="6" presStyleCnt="8" custScaleX="115927" custScaleY="109480">
        <dgm:presLayoutVars>
          <dgm:bulletEnabled val="1"/>
        </dgm:presLayoutVars>
      </dgm:prSet>
      <dgm:spPr/>
      <dgm:t>
        <a:bodyPr/>
        <a:lstStyle/>
        <a:p>
          <a:endParaRPr lang="en-US"/>
        </a:p>
      </dgm:t>
    </dgm:pt>
    <dgm:pt modelId="{9534DDF1-8E86-419B-9E7E-B2A45B1F2E03}" type="pres">
      <dgm:prSet presAssocID="{50CD9BDA-676B-4180-8026-ECAA173E22FF}" presName="Name9" presStyleLbl="parChTrans1D2" presStyleIdx="7" presStyleCnt="8"/>
      <dgm:spPr/>
      <dgm:t>
        <a:bodyPr/>
        <a:lstStyle/>
        <a:p>
          <a:endParaRPr lang="en-US"/>
        </a:p>
      </dgm:t>
    </dgm:pt>
    <dgm:pt modelId="{A1152BF6-6496-474A-874B-EABFBDB2BC2C}" type="pres">
      <dgm:prSet presAssocID="{50CD9BDA-676B-4180-8026-ECAA173E22FF}" presName="connTx" presStyleLbl="parChTrans1D2" presStyleIdx="7" presStyleCnt="8"/>
      <dgm:spPr/>
      <dgm:t>
        <a:bodyPr/>
        <a:lstStyle/>
        <a:p>
          <a:endParaRPr lang="en-US"/>
        </a:p>
      </dgm:t>
    </dgm:pt>
    <dgm:pt modelId="{D050CE9A-C814-4F2D-A00A-D6F31D70B348}" type="pres">
      <dgm:prSet presAssocID="{FEBDEFF1-CEBB-40E8-A145-C945B75333C2}" presName="node" presStyleLbl="node1" presStyleIdx="7" presStyleCnt="8" custScaleX="110435" custScaleY="107186">
        <dgm:presLayoutVars>
          <dgm:bulletEnabled val="1"/>
        </dgm:presLayoutVars>
      </dgm:prSet>
      <dgm:spPr/>
      <dgm:t>
        <a:bodyPr/>
        <a:lstStyle/>
        <a:p>
          <a:endParaRPr lang="en-US"/>
        </a:p>
      </dgm:t>
    </dgm:pt>
  </dgm:ptLst>
  <dgm:cxnLst>
    <dgm:cxn modelId="{26577AAA-F1F5-45E3-83CA-C6ED93881D5A}" type="presOf" srcId="{A22BEDBF-B6A3-4D20-9562-6E52457F1D57}" destId="{F134A975-2D45-472D-BCD2-ADDCB4B2B585}" srcOrd="0" destOrd="0" presId="urn:microsoft.com/office/officeart/2005/8/layout/radial1"/>
    <dgm:cxn modelId="{CE567DAC-61C4-4DB0-8BEC-EDC45B399ADF}" srcId="{AFD5C1B9-7F2D-472A-AF9A-535185299EA0}" destId="{4D47140F-4FC2-4FF2-A033-4B8488EEE710}" srcOrd="2" destOrd="0" parTransId="{FB3B97B0-969E-40CA-A845-537E9F06A79F}" sibTransId="{F6C1996B-8818-465F-8722-53F9B4460B55}"/>
    <dgm:cxn modelId="{0626AFFE-A9ED-447B-A43F-34D7025561EA}" type="presOf" srcId="{50CD9BDA-676B-4180-8026-ECAA173E22FF}" destId="{A1152BF6-6496-474A-874B-EABFBDB2BC2C}" srcOrd="1" destOrd="0" presId="urn:microsoft.com/office/officeart/2005/8/layout/radial1"/>
    <dgm:cxn modelId="{FE70FEDA-04F8-4CDE-A76D-011350A4F5FF}" srcId="{AFD5C1B9-7F2D-472A-AF9A-535185299EA0}" destId="{FDF18CD6-2BE5-40B4-B6FC-E8364CF30E87}" srcOrd="4" destOrd="0" parTransId="{546CA93F-2454-4DE8-9C7D-3ADE050017F9}" sibTransId="{070E0BC8-13F2-498F-9236-BB41689870B3}"/>
    <dgm:cxn modelId="{1960AB95-D8AC-49A5-8764-F4E83808705A}" type="presOf" srcId="{546CA93F-2454-4DE8-9C7D-3ADE050017F9}" destId="{094DA582-2C01-4D15-8DFB-33508424430D}" srcOrd="0" destOrd="0" presId="urn:microsoft.com/office/officeart/2005/8/layout/radial1"/>
    <dgm:cxn modelId="{C2E46422-347D-4ED3-BFBE-1DA83A2E71E3}" srcId="{AFD5C1B9-7F2D-472A-AF9A-535185299EA0}" destId="{A22BEDBF-B6A3-4D20-9562-6E52457F1D57}" srcOrd="0" destOrd="0" parTransId="{5BB19CFE-153A-4605-88D7-38C4F9623012}" sibTransId="{1865247C-2212-4557-9811-E028988A1C15}"/>
    <dgm:cxn modelId="{6713EC5B-3840-47BA-AB7A-0380C3C17901}" srcId="{AFD5C1B9-7F2D-472A-AF9A-535185299EA0}" destId="{768E8636-85BE-439A-A6D6-46480D165E00}" srcOrd="3" destOrd="0" parTransId="{84B47861-9B53-489D-B6D3-2E71CD9A9C7B}" sibTransId="{E8B038AF-A263-4135-9CBE-1094701CF17E}"/>
    <dgm:cxn modelId="{F93A1BD1-D781-45B7-B9B0-498F9B5E7FF8}" type="presOf" srcId="{5BB19CFE-153A-4605-88D7-38C4F9623012}" destId="{89FC4380-07BB-4153-BB6B-EE39D6A7A25A}" srcOrd="0" destOrd="0" presId="urn:microsoft.com/office/officeart/2005/8/layout/radial1"/>
    <dgm:cxn modelId="{4F04B422-E1D0-4FA1-9A5C-E22E1987080A}" type="presOf" srcId="{84B47861-9B53-489D-B6D3-2E71CD9A9C7B}" destId="{5EEC0B2B-AB6C-4947-8C45-5AF558DF53B8}" srcOrd="1" destOrd="0" presId="urn:microsoft.com/office/officeart/2005/8/layout/radial1"/>
    <dgm:cxn modelId="{4250AA00-25E7-4BBE-A9EE-34EFB362910A}" type="presOf" srcId="{8DE9D304-A6A6-44CF-A736-01D6AAC625A2}" destId="{6D34C2E6-1E01-4843-98F0-3FF029849ACA}" srcOrd="0" destOrd="0" presId="urn:microsoft.com/office/officeart/2005/8/layout/radial1"/>
    <dgm:cxn modelId="{A16E148F-2345-4429-B790-5746FE5C2F46}" type="presOf" srcId="{FB3B97B0-969E-40CA-A845-537E9F06A79F}" destId="{349534A4-105C-4BEB-9F5E-15FC39362380}" srcOrd="0" destOrd="0" presId="urn:microsoft.com/office/officeart/2005/8/layout/radial1"/>
    <dgm:cxn modelId="{95F335E4-BD6D-4A52-BEF3-15DA5A485CD0}" type="presOf" srcId="{B4148C9F-0D6F-4BF2-9A88-D9693317560C}" destId="{C104742D-FF08-4EBD-8510-BE05B38ABD1A}" srcOrd="0" destOrd="0" presId="urn:microsoft.com/office/officeart/2005/8/layout/radial1"/>
    <dgm:cxn modelId="{CAC5F52B-F9A9-4EB3-B52B-296431DE999A}" type="presOf" srcId="{50CD9BDA-676B-4180-8026-ECAA173E22FF}" destId="{9534DDF1-8E86-419B-9E7E-B2A45B1F2E03}" srcOrd="0" destOrd="0" presId="urn:microsoft.com/office/officeart/2005/8/layout/radial1"/>
    <dgm:cxn modelId="{86B97BFE-92BE-43F6-A02F-C6032C6776D4}" type="presOf" srcId="{E89E22ED-5D1C-4579-9658-821E8BEFDFC9}" destId="{91E71EE6-58C7-48D2-9366-A9FE4D9087BE}" srcOrd="1" destOrd="0" presId="urn:microsoft.com/office/officeart/2005/8/layout/radial1"/>
    <dgm:cxn modelId="{9B44D4AF-7031-4F20-AB62-50B65497F74A}" type="presOf" srcId="{FDF18CD6-2BE5-40B4-B6FC-E8364CF30E87}" destId="{49481C19-1A2F-4483-A44F-FBC8E96A2AA8}" srcOrd="0" destOrd="0" presId="urn:microsoft.com/office/officeart/2005/8/layout/radial1"/>
    <dgm:cxn modelId="{6B8670B0-D9AF-4B20-8E47-A5907448824E}" type="presOf" srcId="{768E8636-85BE-439A-A6D6-46480D165E00}" destId="{E649903F-FE33-4825-9ADA-5A0C5438440F}" srcOrd="0" destOrd="0" presId="urn:microsoft.com/office/officeart/2005/8/layout/radial1"/>
    <dgm:cxn modelId="{542EC2EE-673A-4D76-BCDA-A7F696FDCE6E}" srcId="{61A40DB2-563A-478B-964D-74CD549B5D41}" destId="{AFD5C1B9-7F2D-472A-AF9A-535185299EA0}" srcOrd="0" destOrd="0" parTransId="{3ECBD330-DBF0-486F-8951-FA3B79F05B31}" sibTransId="{6F9D1C0F-8D51-4014-A4F8-C54FF9343A78}"/>
    <dgm:cxn modelId="{24575776-36B6-46DD-A647-A44D73AA265E}" type="presOf" srcId="{FB3B97B0-969E-40CA-A845-537E9F06A79F}" destId="{010D5546-A9DA-4D89-9CCF-2C015EAC756F}" srcOrd="1" destOrd="0" presId="urn:microsoft.com/office/officeart/2005/8/layout/radial1"/>
    <dgm:cxn modelId="{6C2EDD20-1C43-435D-A8DE-4C8B79809A43}" type="presOf" srcId="{BED67DAC-69EC-4F3E-8608-E7D6EFCEB2B3}" destId="{0735A0FC-B74E-47CA-849F-CFEA730FEDD1}" srcOrd="0" destOrd="0" presId="urn:microsoft.com/office/officeart/2005/8/layout/radial1"/>
    <dgm:cxn modelId="{8AA3EA98-DE9D-4F75-A3DB-47EDFEF9D7BF}" type="presOf" srcId="{CCB9CC8A-1833-463A-8894-EFEF60411AD6}" destId="{FA463E9A-D76F-4DC7-975F-267170FFEB64}" srcOrd="0" destOrd="0" presId="urn:microsoft.com/office/officeart/2005/8/layout/radial1"/>
    <dgm:cxn modelId="{16B0A8AD-0115-4D00-9CAF-B59EED48729F}" srcId="{AFD5C1B9-7F2D-472A-AF9A-535185299EA0}" destId="{014DC774-C99A-46CE-A158-FB8DB8C49B18}" srcOrd="6" destOrd="0" parTransId="{BED67DAC-69EC-4F3E-8608-E7D6EFCEB2B3}" sibTransId="{25A8D80A-48D5-4DD3-B408-295F4A7A2453}"/>
    <dgm:cxn modelId="{D60402F2-7C70-4048-A830-5AEF0E6F75D9}" type="presOf" srcId="{84B47861-9B53-489D-B6D3-2E71CD9A9C7B}" destId="{1AB3742C-0B1E-4C3E-A2DA-B54880AC9138}" srcOrd="0" destOrd="0" presId="urn:microsoft.com/office/officeart/2005/8/layout/radial1"/>
    <dgm:cxn modelId="{C5797C6D-0D72-498B-BEB9-AAA1741EA3A3}" srcId="{AFD5C1B9-7F2D-472A-AF9A-535185299EA0}" destId="{B4148C9F-0D6F-4BF2-9A88-D9693317560C}" srcOrd="5" destOrd="0" parTransId="{8DE9D304-A6A6-44CF-A736-01D6AAC625A2}" sibTransId="{6A5D9673-F7FD-4774-BB25-D67360E409B9}"/>
    <dgm:cxn modelId="{34225441-8CF6-46AE-BE6A-C0FA2E62ABB1}" type="presOf" srcId="{546CA93F-2454-4DE8-9C7D-3ADE050017F9}" destId="{CFACDB74-B964-435C-8F38-CB29587BA76C}" srcOrd="1" destOrd="0" presId="urn:microsoft.com/office/officeart/2005/8/layout/radial1"/>
    <dgm:cxn modelId="{A062EF08-C871-42E8-8A8F-963611EC92FF}" type="presOf" srcId="{8DE9D304-A6A6-44CF-A736-01D6AAC625A2}" destId="{485FAC46-1AC5-4152-945F-68AF3CA9062D}" srcOrd="1" destOrd="0" presId="urn:microsoft.com/office/officeart/2005/8/layout/radial1"/>
    <dgm:cxn modelId="{CA0DFA36-8E21-4A0A-BEB1-95737ADADD0F}" type="presOf" srcId="{61A40DB2-563A-478B-964D-74CD549B5D41}" destId="{F78E7184-FCE5-4E53-8954-2409EBAD3150}" srcOrd="0" destOrd="0" presId="urn:microsoft.com/office/officeart/2005/8/layout/radial1"/>
    <dgm:cxn modelId="{2E19F1E0-B16C-4669-BD57-63013EAFAA46}" type="presOf" srcId="{AFD5C1B9-7F2D-472A-AF9A-535185299EA0}" destId="{692BED71-D236-4C9E-927D-D218A24A9768}" srcOrd="0" destOrd="0" presId="urn:microsoft.com/office/officeart/2005/8/layout/radial1"/>
    <dgm:cxn modelId="{79FEC84B-C161-447D-8550-7F358542D0F3}" type="presOf" srcId="{5BB19CFE-153A-4605-88D7-38C4F9623012}" destId="{F2FE97F0-FE71-4D44-9078-6902653803EA}" srcOrd="1" destOrd="0" presId="urn:microsoft.com/office/officeart/2005/8/layout/radial1"/>
    <dgm:cxn modelId="{76F18B47-B67F-4759-8B8D-153A146915F7}" type="presOf" srcId="{FEBDEFF1-CEBB-40E8-A145-C945B75333C2}" destId="{D050CE9A-C814-4F2D-A00A-D6F31D70B348}" srcOrd="0" destOrd="0" presId="urn:microsoft.com/office/officeart/2005/8/layout/radial1"/>
    <dgm:cxn modelId="{95843B85-4D51-468F-9B9C-2049F4081ED9}" type="presOf" srcId="{E89E22ED-5D1C-4579-9658-821E8BEFDFC9}" destId="{0E2B2237-5FA9-48CE-9217-39DB3933DA3E}" srcOrd="0" destOrd="0" presId="urn:microsoft.com/office/officeart/2005/8/layout/radial1"/>
    <dgm:cxn modelId="{BEAE8466-080A-454B-97F3-909E69945049}" type="presOf" srcId="{BED67DAC-69EC-4F3E-8608-E7D6EFCEB2B3}" destId="{68044CBD-261B-4162-BA8E-1A29412EF89B}" srcOrd="1" destOrd="0" presId="urn:microsoft.com/office/officeart/2005/8/layout/radial1"/>
    <dgm:cxn modelId="{C03C9E85-8187-48B8-9884-C508A6C375EE}" type="presOf" srcId="{4D47140F-4FC2-4FF2-A033-4B8488EEE710}" destId="{CCFC4102-FA10-45B6-A29A-53AAE9CAA5C4}" srcOrd="0" destOrd="0" presId="urn:microsoft.com/office/officeart/2005/8/layout/radial1"/>
    <dgm:cxn modelId="{591F7A4A-0308-4A32-AB9E-6DA1C8771445}" srcId="{AFD5C1B9-7F2D-472A-AF9A-535185299EA0}" destId="{FEBDEFF1-CEBB-40E8-A145-C945B75333C2}" srcOrd="7" destOrd="0" parTransId="{50CD9BDA-676B-4180-8026-ECAA173E22FF}" sibTransId="{31193A62-6830-42CA-B247-CBC6BAA115AF}"/>
    <dgm:cxn modelId="{289AA1A3-0A42-4E9F-BB53-AD1D9CFF8C9B}" type="presOf" srcId="{014DC774-C99A-46CE-A158-FB8DB8C49B18}" destId="{DB48C199-0FA6-4A75-BFAF-E2D6A67C7C12}" srcOrd="0" destOrd="0" presId="urn:microsoft.com/office/officeart/2005/8/layout/radial1"/>
    <dgm:cxn modelId="{B5CBDC16-61EE-40CB-AE7E-BDCCA3B4A2EA}" srcId="{AFD5C1B9-7F2D-472A-AF9A-535185299EA0}" destId="{CCB9CC8A-1833-463A-8894-EFEF60411AD6}" srcOrd="1" destOrd="0" parTransId="{E89E22ED-5D1C-4579-9658-821E8BEFDFC9}" sibTransId="{32F72387-354E-48D6-854A-B4F6851F4FA6}"/>
    <dgm:cxn modelId="{7AA611BC-0880-4CF8-9B72-9B42CDAC3387}" type="presParOf" srcId="{F78E7184-FCE5-4E53-8954-2409EBAD3150}" destId="{692BED71-D236-4C9E-927D-D218A24A9768}" srcOrd="0" destOrd="0" presId="urn:microsoft.com/office/officeart/2005/8/layout/radial1"/>
    <dgm:cxn modelId="{9681CA4E-642D-4C54-862A-C12E90DE0F38}" type="presParOf" srcId="{F78E7184-FCE5-4E53-8954-2409EBAD3150}" destId="{89FC4380-07BB-4153-BB6B-EE39D6A7A25A}" srcOrd="1" destOrd="0" presId="urn:microsoft.com/office/officeart/2005/8/layout/radial1"/>
    <dgm:cxn modelId="{D78B79A0-DFAA-4277-8A69-1D6754EE6580}" type="presParOf" srcId="{89FC4380-07BB-4153-BB6B-EE39D6A7A25A}" destId="{F2FE97F0-FE71-4D44-9078-6902653803EA}" srcOrd="0" destOrd="0" presId="urn:microsoft.com/office/officeart/2005/8/layout/radial1"/>
    <dgm:cxn modelId="{CABE3E8C-7B50-4F72-ACBD-A63D56A32920}" type="presParOf" srcId="{F78E7184-FCE5-4E53-8954-2409EBAD3150}" destId="{F134A975-2D45-472D-BCD2-ADDCB4B2B585}" srcOrd="2" destOrd="0" presId="urn:microsoft.com/office/officeart/2005/8/layout/radial1"/>
    <dgm:cxn modelId="{5159B86D-4F22-404A-8429-72DEF62FAEFA}" type="presParOf" srcId="{F78E7184-FCE5-4E53-8954-2409EBAD3150}" destId="{0E2B2237-5FA9-48CE-9217-39DB3933DA3E}" srcOrd="3" destOrd="0" presId="urn:microsoft.com/office/officeart/2005/8/layout/radial1"/>
    <dgm:cxn modelId="{D16842CE-3E74-4024-A9A3-74B653B25437}" type="presParOf" srcId="{0E2B2237-5FA9-48CE-9217-39DB3933DA3E}" destId="{91E71EE6-58C7-48D2-9366-A9FE4D9087BE}" srcOrd="0" destOrd="0" presId="urn:microsoft.com/office/officeart/2005/8/layout/radial1"/>
    <dgm:cxn modelId="{6E7323D1-39C7-4ED2-B5D7-22A0D12D8239}" type="presParOf" srcId="{F78E7184-FCE5-4E53-8954-2409EBAD3150}" destId="{FA463E9A-D76F-4DC7-975F-267170FFEB64}" srcOrd="4" destOrd="0" presId="urn:microsoft.com/office/officeart/2005/8/layout/radial1"/>
    <dgm:cxn modelId="{13E9C292-E0F8-4E9E-B5A3-BA441BE63299}" type="presParOf" srcId="{F78E7184-FCE5-4E53-8954-2409EBAD3150}" destId="{349534A4-105C-4BEB-9F5E-15FC39362380}" srcOrd="5" destOrd="0" presId="urn:microsoft.com/office/officeart/2005/8/layout/radial1"/>
    <dgm:cxn modelId="{4987A997-EAD6-473B-92C4-008253938EAB}" type="presParOf" srcId="{349534A4-105C-4BEB-9F5E-15FC39362380}" destId="{010D5546-A9DA-4D89-9CCF-2C015EAC756F}" srcOrd="0" destOrd="0" presId="urn:microsoft.com/office/officeart/2005/8/layout/radial1"/>
    <dgm:cxn modelId="{C0393890-2BA4-486E-A9C3-80E56F13F398}" type="presParOf" srcId="{F78E7184-FCE5-4E53-8954-2409EBAD3150}" destId="{CCFC4102-FA10-45B6-A29A-53AAE9CAA5C4}" srcOrd="6" destOrd="0" presId="urn:microsoft.com/office/officeart/2005/8/layout/radial1"/>
    <dgm:cxn modelId="{B255A5AB-4155-4EEA-BE96-24DE1002ED69}" type="presParOf" srcId="{F78E7184-FCE5-4E53-8954-2409EBAD3150}" destId="{1AB3742C-0B1E-4C3E-A2DA-B54880AC9138}" srcOrd="7" destOrd="0" presId="urn:microsoft.com/office/officeart/2005/8/layout/radial1"/>
    <dgm:cxn modelId="{3FA3DCF3-A32C-4758-A1A3-343A8A4EDC3E}" type="presParOf" srcId="{1AB3742C-0B1E-4C3E-A2DA-B54880AC9138}" destId="{5EEC0B2B-AB6C-4947-8C45-5AF558DF53B8}" srcOrd="0" destOrd="0" presId="urn:microsoft.com/office/officeart/2005/8/layout/radial1"/>
    <dgm:cxn modelId="{34AE4C72-DEF4-4462-90FD-757F90E71455}" type="presParOf" srcId="{F78E7184-FCE5-4E53-8954-2409EBAD3150}" destId="{E649903F-FE33-4825-9ADA-5A0C5438440F}" srcOrd="8" destOrd="0" presId="urn:microsoft.com/office/officeart/2005/8/layout/radial1"/>
    <dgm:cxn modelId="{A8F97CEB-980C-4DA5-AEEA-756FE8BA24A2}" type="presParOf" srcId="{F78E7184-FCE5-4E53-8954-2409EBAD3150}" destId="{094DA582-2C01-4D15-8DFB-33508424430D}" srcOrd="9" destOrd="0" presId="urn:microsoft.com/office/officeart/2005/8/layout/radial1"/>
    <dgm:cxn modelId="{02361051-4384-4E44-93A0-18C7E1851416}" type="presParOf" srcId="{094DA582-2C01-4D15-8DFB-33508424430D}" destId="{CFACDB74-B964-435C-8F38-CB29587BA76C}" srcOrd="0" destOrd="0" presId="urn:microsoft.com/office/officeart/2005/8/layout/radial1"/>
    <dgm:cxn modelId="{2FECDEC6-F7F8-4A90-B4FD-8BF5A1ABBCFC}" type="presParOf" srcId="{F78E7184-FCE5-4E53-8954-2409EBAD3150}" destId="{49481C19-1A2F-4483-A44F-FBC8E96A2AA8}" srcOrd="10" destOrd="0" presId="urn:microsoft.com/office/officeart/2005/8/layout/radial1"/>
    <dgm:cxn modelId="{9B07D30E-06AB-41BD-9FE7-602B66488F4E}" type="presParOf" srcId="{F78E7184-FCE5-4E53-8954-2409EBAD3150}" destId="{6D34C2E6-1E01-4843-98F0-3FF029849ACA}" srcOrd="11" destOrd="0" presId="urn:microsoft.com/office/officeart/2005/8/layout/radial1"/>
    <dgm:cxn modelId="{7CE02FCD-E8D3-4644-9F5F-A9433446DD1D}" type="presParOf" srcId="{6D34C2E6-1E01-4843-98F0-3FF029849ACA}" destId="{485FAC46-1AC5-4152-945F-68AF3CA9062D}" srcOrd="0" destOrd="0" presId="urn:microsoft.com/office/officeart/2005/8/layout/radial1"/>
    <dgm:cxn modelId="{2E36CF15-0877-4C78-894E-20E8A4FE7835}" type="presParOf" srcId="{F78E7184-FCE5-4E53-8954-2409EBAD3150}" destId="{C104742D-FF08-4EBD-8510-BE05B38ABD1A}" srcOrd="12" destOrd="0" presId="urn:microsoft.com/office/officeart/2005/8/layout/radial1"/>
    <dgm:cxn modelId="{1B198EA9-CFE5-4B32-8744-2BB12BB48973}" type="presParOf" srcId="{F78E7184-FCE5-4E53-8954-2409EBAD3150}" destId="{0735A0FC-B74E-47CA-849F-CFEA730FEDD1}" srcOrd="13" destOrd="0" presId="urn:microsoft.com/office/officeart/2005/8/layout/radial1"/>
    <dgm:cxn modelId="{526D1635-8B74-4DDC-9898-6869FFB59F1F}" type="presParOf" srcId="{0735A0FC-B74E-47CA-849F-CFEA730FEDD1}" destId="{68044CBD-261B-4162-BA8E-1A29412EF89B}" srcOrd="0" destOrd="0" presId="urn:microsoft.com/office/officeart/2005/8/layout/radial1"/>
    <dgm:cxn modelId="{0623D8F5-4F30-4259-ADB7-8DE158D108E1}" type="presParOf" srcId="{F78E7184-FCE5-4E53-8954-2409EBAD3150}" destId="{DB48C199-0FA6-4A75-BFAF-E2D6A67C7C12}" srcOrd="14" destOrd="0" presId="urn:microsoft.com/office/officeart/2005/8/layout/radial1"/>
    <dgm:cxn modelId="{FE725C0F-D4A5-4169-BB2E-5CADEA76E128}" type="presParOf" srcId="{F78E7184-FCE5-4E53-8954-2409EBAD3150}" destId="{9534DDF1-8E86-419B-9E7E-B2A45B1F2E03}" srcOrd="15" destOrd="0" presId="urn:microsoft.com/office/officeart/2005/8/layout/radial1"/>
    <dgm:cxn modelId="{09B1BAD1-5EE3-4B1D-909F-FA84017270D0}" type="presParOf" srcId="{9534DDF1-8E86-419B-9E7E-B2A45B1F2E03}" destId="{A1152BF6-6496-474A-874B-EABFBDB2BC2C}" srcOrd="0" destOrd="0" presId="urn:microsoft.com/office/officeart/2005/8/layout/radial1"/>
    <dgm:cxn modelId="{32EE7642-FE07-4AFB-860D-F0F28769FA3B}" type="presParOf" srcId="{F78E7184-FCE5-4E53-8954-2409EBAD3150}" destId="{D050CE9A-C814-4F2D-A00A-D6F31D70B348}"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E5EF0-C81D-4FE9-84E3-0611B33ADBCD}">
      <dsp:nvSpPr>
        <dsp:cNvPr id="0" name=""/>
        <dsp:cNvSpPr/>
      </dsp:nvSpPr>
      <dsp:spPr>
        <a:xfrm>
          <a:off x="3988450" y="1240549"/>
          <a:ext cx="3090491" cy="3090491"/>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S</a:t>
          </a:r>
          <a:r>
            <a:rPr lang="en-US" altLang="zh-CN" sz="1400" b="1" kern="1200" dirty="0" smtClean="0"/>
            <a:t>ustainable Development</a:t>
          </a:r>
          <a:endParaRPr lang="en-US" sz="1400" b="1" kern="1200" dirty="0"/>
        </a:p>
      </dsp:txBody>
      <dsp:txXfrm>
        <a:off x="4441042" y="1693141"/>
        <a:ext cx="2185307" cy="2185307"/>
      </dsp:txXfrm>
    </dsp:sp>
    <dsp:sp modelId="{BDF9BD6A-7AF9-4213-A288-ADEC1E71F878}">
      <dsp:nvSpPr>
        <dsp:cNvPr id="0" name=""/>
        <dsp:cNvSpPr/>
      </dsp:nvSpPr>
      <dsp:spPr>
        <a:xfrm>
          <a:off x="4761073" y="551"/>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SDGs</a:t>
          </a:r>
          <a:endParaRPr lang="en-US" sz="1400" b="1" kern="1200" dirty="0"/>
        </a:p>
      </dsp:txBody>
      <dsp:txXfrm>
        <a:off x="4987369" y="226847"/>
        <a:ext cx="1092653" cy="1092653"/>
      </dsp:txXfrm>
    </dsp:sp>
    <dsp:sp modelId="{CDF5565E-9DF6-4023-B009-04E61116B3AA}">
      <dsp:nvSpPr>
        <dsp:cNvPr id="0" name=""/>
        <dsp:cNvSpPr/>
      </dsp:nvSpPr>
      <dsp:spPr>
        <a:xfrm>
          <a:off x="6184211" y="590034"/>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High Level Political Forum (HLPF)</a:t>
          </a:r>
          <a:endParaRPr lang="en-US" sz="1400" b="1" kern="1200" dirty="0"/>
        </a:p>
      </dsp:txBody>
      <dsp:txXfrm>
        <a:off x="6410507" y="816330"/>
        <a:ext cx="1092653" cy="1092653"/>
      </dsp:txXfrm>
    </dsp:sp>
    <dsp:sp modelId="{8C5A4D97-ECC9-4792-B8BD-6DEBA3E0D82A}">
      <dsp:nvSpPr>
        <dsp:cNvPr id="0" name=""/>
        <dsp:cNvSpPr/>
      </dsp:nvSpPr>
      <dsp:spPr>
        <a:xfrm>
          <a:off x="6773694" y="2013172"/>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Disaster Risk Reduction</a:t>
          </a:r>
          <a:endParaRPr lang="en-US" sz="1400" b="1" kern="1200" dirty="0"/>
        </a:p>
      </dsp:txBody>
      <dsp:txXfrm>
        <a:off x="6999990" y="2239468"/>
        <a:ext cx="1092653" cy="1092653"/>
      </dsp:txXfrm>
    </dsp:sp>
    <dsp:sp modelId="{46E35142-0536-43BB-B22B-FA7EF4E6EA70}">
      <dsp:nvSpPr>
        <dsp:cNvPr id="0" name=""/>
        <dsp:cNvSpPr/>
      </dsp:nvSpPr>
      <dsp:spPr>
        <a:xfrm>
          <a:off x="6184211" y="3436310"/>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Beijing +2</a:t>
          </a:r>
          <a:endParaRPr lang="en-US" sz="1400" b="1" kern="1200" dirty="0"/>
        </a:p>
      </dsp:txBody>
      <dsp:txXfrm>
        <a:off x="6410507" y="3662606"/>
        <a:ext cx="1092653" cy="1092653"/>
      </dsp:txXfrm>
    </dsp:sp>
    <dsp:sp modelId="{0A0EB0CC-85C3-4C37-9872-5DC8F5A20E9D}">
      <dsp:nvSpPr>
        <dsp:cNvPr id="0" name=""/>
        <dsp:cNvSpPr/>
      </dsp:nvSpPr>
      <dsp:spPr>
        <a:xfrm>
          <a:off x="4761073" y="4025793"/>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Cities/ HABITAT III</a:t>
          </a:r>
          <a:endParaRPr lang="en-US" sz="1400" b="1" kern="1200" dirty="0"/>
        </a:p>
      </dsp:txBody>
      <dsp:txXfrm>
        <a:off x="4987369" y="4252089"/>
        <a:ext cx="1092653" cy="1092653"/>
      </dsp:txXfrm>
    </dsp:sp>
    <dsp:sp modelId="{2A9A2982-3078-48B8-9132-C227A4E9235D}">
      <dsp:nvSpPr>
        <dsp:cNvPr id="0" name=""/>
        <dsp:cNvSpPr/>
      </dsp:nvSpPr>
      <dsp:spPr>
        <a:xfrm>
          <a:off x="3337935" y="3436310"/>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Population &amp; Development</a:t>
          </a:r>
          <a:endParaRPr lang="en-US" sz="1400" b="1" kern="1200" dirty="0"/>
        </a:p>
      </dsp:txBody>
      <dsp:txXfrm>
        <a:off x="3564231" y="3662606"/>
        <a:ext cx="1092653" cy="1092653"/>
      </dsp:txXfrm>
    </dsp:sp>
    <dsp:sp modelId="{FD51AC37-CEB2-41E2-A131-81EA7C3E1CCF}">
      <dsp:nvSpPr>
        <dsp:cNvPr id="0" name=""/>
        <dsp:cNvSpPr/>
      </dsp:nvSpPr>
      <dsp:spPr>
        <a:xfrm>
          <a:off x="2748452" y="2013172"/>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Financing for Development</a:t>
          </a:r>
          <a:endParaRPr lang="en-US" sz="1400" b="1" kern="1200" dirty="0"/>
        </a:p>
      </dsp:txBody>
      <dsp:txXfrm>
        <a:off x="2974748" y="2239468"/>
        <a:ext cx="1092653" cy="1092653"/>
      </dsp:txXfrm>
    </dsp:sp>
    <dsp:sp modelId="{788C64B4-6164-407C-8D73-C4D48515AE8E}">
      <dsp:nvSpPr>
        <dsp:cNvPr id="0" name=""/>
        <dsp:cNvSpPr/>
      </dsp:nvSpPr>
      <dsp:spPr>
        <a:xfrm>
          <a:off x="3337935" y="590034"/>
          <a:ext cx="1545245" cy="1545245"/>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Climate Change</a:t>
          </a:r>
          <a:endParaRPr lang="en-US" sz="1400" b="1" kern="1200" dirty="0"/>
        </a:p>
      </dsp:txBody>
      <dsp:txXfrm>
        <a:off x="3564231" y="816330"/>
        <a:ext cx="1092653" cy="1092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881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947" y="0"/>
            <a:ext cx="4002019" cy="348818"/>
          </a:xfrm>
          <a:prstGeom prst="rect">
            <a:avLst/>
          </a:prstGeom>
        </p:spPr>
        <p:txBody>
          <a:bodyPr vert="horz" lIns="91440" tIns="45720" rIns="91440" bIns="45720" rtlCol="0"/>
          <a:lstStyle>
            <a:lvl1pPr algn="r">
              <a:defRPr sz="1200"/>
            </a:lvl1pPr>
          </a:lstStyle>
          <a:p>
            <a:fld id="{EF8E7D3D-7CDC-467B-9588-5B810416B51F}" type="datetimeFigureOut">
              <a:rPr lang="en-US" smtClean="0"/>
              <a:pPr/>
              <a:t>3/17/2017</a:t>
            </a:fld>
            <a:endParaRPr lang="en-US"/>
          </a:p>
        </p:txBody>
      </p:sp>
      <p:sp>
        <p:nvSpPr>
          <p:cNvPr id="4" name="Footer Placeholder 3"/>
          <p:cNvSpPr>
            <a:spLocks noGrp="1"/>
          </p:cNvSpPr>
          <p:nvPr>
            <p:ph type="ftr" sz="quarter" idx="2"/>
          </p:nvPr>
        </p:nvSpPr>
        <p:spPr>
          <a:xfrm>
            <a:off x="0" y="6601257"/>
            <a:ext cx="4002019" cy="34881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947" y="6601257"/>
            <a:ext cx="4002019" cy="348818"/>
          </a:xfrm>
          <a:prstGeom prst="rect">
            <a:avLst/>
          </a:prstGeom>
        </p:spPr>
        <p:txBody>
          <a:bodyPr vert="horz" lIns="91440" tIns="45720" rIns="91440" bIns="45720" rtlCol="0" anchor="b"/>
          <a:lstStyle>
            <a:lvl1pPr algn="r">
              <a:defRPr sz="1200"/>
            </a:lvl1pPr>
          </a:lstStyle>
          <a:p>
            <a:fld id="{DD9F0C3E-0BA6-4119-9E1B-089B5FCC6416}" type="slidenum">
              <a:rPr lang="en-US" smtClean="0"/>
              <a:pPr/>
              <a:t>‹#›</a:t>
            </a:fld>
            <a:endParaRPr lang="en-US"/>
          </a:p>
        </p:txBody>
      </p:sp>
    </p:spTree>
    <p:extLst>
      <p:ext uri="{BB962C8B-B14F-4D97-AF65-F5344CB8AC3E}">
        <p14:creationId xmlns:p14="http://schemas.microsoft.com/office/powerpoint/2010/main" val="2298538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002299" cy="348711"/>
          </a:xfrm>
          <a:prstGeom prst="rect">
            <a:avLst/>
          </a:prstGeom>
        </p:spPr>
        <p:txBody>
          <a:bodyPr vert="horz" lIns="92492" tIns="46246" rIns="92492" bIns="46246" rtlCol="0"/>
          <a:lstStyle>
            <a:lvl1pPr algn="l">
              <a:defRPr sz="1200"/>
            </a:lvl1pPr>
          </a:lstStyle>
          <a:p>
            <a:endParaRPr lang="fr-CH"/>
          </a:p>
        </p:txBody>
      </p:sp>
      <p:sp>
        <p:nvSpPr>
          <p:cNvPr id="3" name="Espace réservé de la date 2"/>
          <p:cNvSpPr>
            <a:spLocks noGrp="1"/>
          </p:cNvSpPr>
          <p:nvPr>
            <p:ph type="dt" idx="1"/>
          </p:nvPr>
        </p:nvSpPr>
        <p:spPr>
          <a:xfrm>
            <a:off x="5231640" y="0"/>
            <a:ext cx="4002299" cy="348711"/>
          </a:xfrm>
          <a:prstGeom prst="rect">
            <a:avLst/>
          </a:prstGeom>
        </p:spPr>
        <p:txBody>
          <a:bodyPr vert="horz" lIns="92492" tIns="46246" rIns="92492" bIns="46246" rtlCol="0"/>
          <a:lstStyle>
            <a:lvl1pPr algn="r">
              <a:defRPr sz="1200"/>
            </a:lvl1pPr>
          </a:lstStyle>
          <a:p>
            <a:fld id="{308C24EB-8805-48E8-965C-E4E652FC8C93}" type="datetimeFigureOut">
              <a:rPr lang="fr-CH" smtClean="0"/>
              <a:pPr/>
              <a:t>17.03.2017</a:t>
            </a:fld>
            <a:endParaRPr lang="fr-CH"/>
          </a:p>
        </p:txBody>
      </p:sp>
      <p:sp>
        <p:nvSpPr>
          <p:cNvPr id="4" name="Espace réservé de l'image des diapositives 3"/>
          <p:cNvSpPr>
            <a:spLocks noGrp="1" noRot="1" noChangeAspect="1"/>
          </p:cNvSpPr>
          <p:nvPr>
            <p:ph type="sldImg" idx="2"/>
          </p:nvPr>
        </p:nvSpPr>
        <p:spPr>
          <a:xfrm>
            <a:off x="2532063" y="868363"/>
            <a:ext cx="4171950" cy="2346325"/>
          </a:xfrm>
          <a:prstGeom prst="rect">
            <a:avLst/>
          </a:prstGeom>
          <a:noFill/>
          <a:ln w="12700">
            <a:solidFill>
              <a:prstClr val="black"/>
            </a:solidFill>
          </a:ln>
        </p:spPr>
        <p:txBody>
          <a:bodyPr vert="horz" lIns="92492" tIns="46246" rIns="92492" bIns="46246" rtlCol="0" anchor="ctr"/>
          <a:lstStyle/>
          <a:p>
            <a:endParaRPr lang="fr-CH"/>
          </a:p>
        </p:txBody>
      </p:sp>
      <p:sp>
        <p:nvSpPr>
          <p:cNvPr id="5" name="Espace réservé des commentaires 4"/>
          <p:cNvSpPr>
            <a:spLocks noGrp="1"/>
          </p:cNvSpPr>
          <p:nvPr>
            <p:ph type="body" sz="quarter" idx="3"/>
          </p:nvPr>
        </p:nvSpPr>
        <p:spPr>
          <a:xfrm>
            <a:off x="923608" y="3344724"/>
            <a:ext cx="7388860" cy="2736592"/>
          </a:xfrm>
          <a:prstGeom prst="rect">
            <a:avLst/>
          </a:prstGeom>
        </p:spPr>
        <p:txBody>
          <a:bodyPr vert="horz" lIns="92492" tIns="46246" rIns="92492" bIns="46246"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1" y="6601366"/>
            <a:ext cx="4002299" cy="348710"/>
          </a:xfrm>
          <a:prstGeom prst="rect">
            <a:avLst/>
          </a:prstGeom>
        </p:spPr>
        <p:txBody>
          <a:bodyPr vert="horz" lIns="92492" tIns="46246" rIns="92492" bIns="46246"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5231640" y="6601366"/>
            <a:ext cx="4002299" cy="348710"/>
          </a:xfrm>
          <a:prstGeom prst="rect">
            <a:avLst/>
          </a:prstGeom>
        </p:spPr>
        <p:txBody>
          <a:bodyPr vert="horz" lIns="92492" tIns="46246" rIns="92492" bIns="46246" rtlCol="0" anchor="b"/>
          <a:lstStyle>
            <a:lvl1pPr algn="r">
              <a:defRPr sz="1200"/>
            </a:lvl1pPr>
          </a:lstStyle>
          <a:p>
            <a:fld id="{52DA11B7-8F26-4883-A2CB-921FAB9D7461}" type="slidenum">
              <a:rPr lang="fr-CH" smtClean="0"/>
              <a:pPr/>
              <a:t>‹#›</a:t>
            </a:fld>
            <a:endParaRPr lang="fr-CH"/>
          </a:p>
        </p:txBody>
      </p:sp>
    </p:spTree>
    <p:extLst>
      <p:ext uri="{BB962C8B-B14F-4D97-AF65-F5344CB8AC3E}">
        <p14:creationId xmlns:p14="http://schemas.microsoft.com/office/powerpoint/2010/main" val="3536742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unwomen.org/en/csw/csw61-2017/preparations/expert-group-meeting"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unwomen.org/en/csw/csw61-2017/preparations"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un.org/womenwatch/daw/beijing/platform/"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un.org/en/ga/search/view_doc.asp?symbol=A/RES/70/132" TargetMode="External"/><Relationship Id="rId2" Type="http://schemas.openxmlformats.org/officeDocument/2006/relationships/slide" Target="../slides/slide37.xml"/><Relationship Id="rId1" Type="http://schemas.openxmlformats.org/officeDocument/2006/relationships/notesMaster" Target="../notesMasters/notesMaster1.xml"/><Relationship Id="rId5" Type="http://schemas.openxmlformats.org/officeDocument/2006/relationships/hyperlink" Target="http://www.un.org/press/en/2015/ga11745.doc.htm" TargetMode="External"/><Relationship Id="rId4" Type="http://schemas.openxmlformats.org/officeDocument/2006/relationships/hyperlink" Target="http://www.un.org/en/ga/search/view_doc.asp?symbol=A/70/PV.80"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2</a:t>
            </a:fld>
            <a:endParaRPr lang="fr-CH"/>
          </a:p>
        </p:txBody>
      </p:sp>
    </p:spTree>
    <p:extLst>
      <p:ext uri="{BB962C8B-B14F-4D97-AF65-F5344CB8AC3E}">
        <p14:creationId xmlns:p14="http://schemas.microsoft.com/office/powerpoint/2010/main" val="1849335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3600" b="1" dirty="0" err="1" smtClean="0"/>
              <a:t>Priority</a:t>
            </a:r>
            <a:r>
              <a:rPr lang="fr-CH" sz="3600" b="1" dirty="0" smtClean="0"/>
              <a:t> </a:t>
            </a:r>
            <a:r>
              <a:rPr lang="fr-CH" sz="3600" b="1" dirty="0" err="1" smtClean="0"/>
              <a:t>Theme</a:t>
            </a:r>
            <a:r>
              <a:rPr lang="fr-CH" sz="3600" b="1" baseline="0" dirty="0" smtClean="0"/>
              <a:t> </a:t>
            </a:r>
            <a:r>
              <a:rPr lang="fr-CH" sz="3600" baseline="0" dirty="0" smtClean="0"/>
              <a:t>- </a:t>
            </a:r>
            <a:r>
              <a:rPr lang="fr-CH" sz="3600" dirty="0" err="1" smtClean="0"/>
              <a:t>Addressed</a:t>
            </a:r>
            <a:r>
              <a:rPr lang="fr-CH" sz="3600" dirty="0" smtClean="0"/>
              <a:t> </a:t>
            </a:r>
            <a:r>
              <a:rPr lang="fr-CH" sz="3600" dirty="0" err="1" smtClean="0"/>
              <a:t>during</a:t>
            </a:r>
            <a:r>
              <a:rPr lang="fr-CH" sz="3600" dirty="0" smtClean="0"/>
              <a:t> a General Discussion:</a:t>
            </a:r>
          </a:p>
          <a:p>
            <a:r>
              <a:rPr lang="fr-CH" sz="3600" dirty="0" smtClean="0"/>
              <a:t>-Long </a:t>
            </a:r>
            <a:r>
              <a:rPr lang="fr-CH" sz="3600" dirty="0" err="1" smtClean="0"/>
              <a:t>list</a:t>
            </a:r>
            <a:r>
              <a:rPr lang="fr-CH" sz="3600" dirty="0" smtClean="0"/>
              <a:t> of </a:t>
            </a:r>
            <a:r>
              <a:rPr lang="fr-CH" sz="3600" dirty="0" err="1" smtClean="0"/>
              <a:t>statements</a:t>
            </a:r>
            <a:r>
              <a:rPr lang="fr-CH" sz="3600" dirty="0" smtClean="0"/>
              <a:t>  </a:t>
            </a:r>
            <a:r>
              <a:rPr lang="fr-CH" sz="3600" dirty="0" err="1" smtClean="0"/>
              <a:t>delivered</a:t>
            </a:r>
            <a:r>
              <a:rPr lang="fr-CH" sz="3600" dirty="0" smtClean="0"/>
              <a:t> by the </a:t>
            </a:r>
            <a:r>
              <a:rPr lang="fr-CH" sz="3600" dirty="0" err="1" smtClean="0"/>
              <a:t>Member</a:t>
            </a:r>
            <a:r>
              <a:rPr lang="fr-CH" sz="3600" dirty="0" smtClean="0"/>
              <a:t> States</a:t>
            </a:r>
          </a:p>
          <a:p>
            <a:r>
              <a:rPr lang="fr-CH" sz="3600" dirty="0" smtClean="0"/>
              <a:t>-At the end, </a:t>
            </a:r>
            <a:r>
              <a:rPr lang="fr-CH" sz="3600" dirty="0" err="1" smtClean="0"/>
              <a:t>statements</a:t>
            </a:r>
            <a:r>
              <a:rPr lang="fr-CH" sz="3600" dirty="0" smtClean="0"/>
              <a:t> </a:t>
            </a:r>
            <a:r>
              <a:rPr lang="fr-CH" sz="3600" dirty="0" err="1" smtClean="0"/>
              <a:t>delivered</a:t>
            </a:r>
            <a:r>
              <a:rPr lang="fr-CH" sz="3600" dirty="0" smtClean="0"/>
              <a:t> by the </a:t>
            </a:r>
            <a:r>
              <a:rPr lang="fr-CH" sz="3600" dirty="0" err="1" smtClean="0"/>
              <a:t>NGOs</a:t>
            </a:r>
            <a:endParaRPr lang="fr-CH" sz="3600" dirty="0" smtClean="0"/>
          </a:p>
          <a:p>
            <a:r>
              <a:rPr lang="fr-CH" sz="3600" dirty="0" smtClean="0"/>
              <a:t>-</a:t>
            </a:r>
            <a:r>
              <a:rPr lang="fr-CH" sz="3600" dirty="0" err="1" smtClean="0"/>
              <a:t>Outcome</a:t>
            </a:r>
            <a:r>
              <a:rPr lang="fr-CH" sz="3600" dirty="0" smtClean="0"/>
              <a:t> document (</a:t>
            </a:r>
            <a:r>
              <a:rPr lang="fr-CH" sz="3600" dirty="0" err="1" smtClean="0"/>
              <a:t>agreed</a:t>
            </a:r>
            <a:r>
              <a:rPr lang="fr-CH" sz="3600" dirty="0" smtClean="0"/>
              <a:t> conclusions)</a:t>
            </a:r>
          </a:p>
          <a:p>
            <a:r>
              <a:rPr lang="fr-CH" sz="3600" b="1" dirty="0" err="1" smtClean="0"/>
              <a:t>Review</a:t>
            </a:r>
            <a:r>
              <a:rPr lang="fr-CH" sz="3600" b="1" dirty="0" smtClean="0"/>
              <a:t> </a:t>
            </a:r>
            <a:r>
              <a:rPr lang="fr-CH" sz="3600" b="1" dirty="0" err="1" smtClean="0"/>
              <a:t>Theme</a:t>
            </a:r>
            <a:r>
              <a:rPr lang="fr-CH" sz="3600" b="1" dirty="0" smtClean="0"/>
              <a:t> - </a:t>
            </a:r>
            <a:r>
              <a:rPr lang="fr-CH" sz="3600" dirty="0" smtClean="0"/>
              <a:t>Flashback on a former </a:t>
            </a:r>
            <a:r>
              <a:rPr lang="fr-CH" sz="3600" dirty="0" err="1" smtClean="0"/>
              <a:t>priority</a:t>
            </a:r>
            <a:r>
              <a:rPr lang="fr-CH" sz="3600" dirty="0" smtClean="0"/>
              <a:t> </a:t>
            </a:r>
            <a:r>
              <a:rPr lang="fr-CH" sz="3600" dirty="0" err="1" smtClean="0"/>
              <a:t>theme</a:t>
            </a:r>
            <a:endParaRPr lang="fr-CH" sz="3600" dirty="0" smtClean="0"/>
          </a:p>
          <a:p>
            <a:r>
              <a:rPr lang="fr-CH" sz="3600" dirty="0" smtClean="0"/>
              <a:t>-</a:t>
            </a:r>
            <a:r>
              <a:rPr lang="fr-CH" sz="3600" dirty="0" err="1" smtClean="0"/>
              <a:t>Addressed</a:t>
            </a:r>
            <a:r>
              <a:rPr lang="fr-CH" sz="3600" dirty="0" smtClean="0"/>
              <a:t> </a:t>
            </a:r>
            <a:r>
              <a:rPr lang="fr-CH" sz="3600" dirty="0" err="1" smtClean="0"/>
              <a:t>during</a:t>
            </a:r>
            <a:r>
              <a:rPr lang="fr-CH" sz="3600" dirty="0" smtClean="0"/>
              <a:t> a Panel Discussion:</a:t>
            </a:r>
          </a:p>
          <a:p>
            <a:r>
              <a:rPr lang="fr-CH" sz="3600" dirty="0" smtClean="0"/>
              <a:t>---Experts </a:t>
            </a:r>
            <a:r>
              <a:rPr lang="fr-CH" sz="3600" dirty="0" err="1" smtClean="0"/>
              <a:t>presenting</a:t>
            </a:r>
            <a:r>
              <a:rPr lang="fr-CH" sz="3600" dirty="0" smtClean="0"/>
              <a:t> a report on the </a:t>
            </a:r>
            <a:r>
              <a:rPr lang="fr-CH" sz="3600" dirty="0" err="1" smtClean="0"/>
              <a:t>evolution</a:t>
            </a:r>
            <a:r>
              <a:rPr lang="fr-CH" sz="3600" dirty="0" smtClean="0"/>
              <a:t> </a:t>
            </a:r>
            <a:r>
              <a:rPr lang="fr-CH" sz="3600" dirty="0" err="1" smtClean="0"/>
              <a:t>since</a:t>
            </a:r>
            <a:r>
              <a:rPr lang="fr-CH" sz="3600" dirty="0" smtClean="0"/>
              <a:t> the last CSW session on </a:t>
            </a:r>
            <a:r>
              <a:rPr lang="fr-CH" sz="3600" dirty="0" err="1" smtClean="0"/>
              <a:t>this</a:t>
            </a:r>
            <a:r>
              <a:rPr lang="fr-CH" sz="3600" dirty="0" smtClean="0"/>
              <a:t> </a:t>
            </a:r>
            <a:r>
              <a:rPr lang="fr-CH" sz="3600" dirty="0" err="1" smtClean="0"/>
              <a:t>theme</a:t>
            </a:r>
            <a:endParaRPr lang="fr-CH" sz="3600" dirty="0" smtClean="0"/>
          </a:p>
          <a:p>
            <a:r>
              <a:rPr lang="fr-CH" sz="3600" dirty="0" smtClean="0"/>
              <a:t>---At the end, </a:t>
            </a:r>
            <a:r>
              <a:rPr lang="fr-CH" sz="3600" dirty="0" err="1" smtClean="0"/>
              <a:t>statements</a:t>
            </a:r>
            <a:r>
              <a:rPr lang="fr-CH" sz="3600" dirty="0" smtClean="0"/>
              <a:t> </a:t>
            </a:r>
            <a:r>
              <a:rPr lang="fr-CH" sz="3600" dirty="0" err="1" smtClean="0"/>
              <a:t>delivered</a:t>
            </a:r>
            <a:r>
              <a:rPr lang="fr-CH" sz="3600" dirty="0" smtClean="0"/>
              <a:t> by the </a:t>
            </a:r>
            <a:r>
              <a:rPr lang="fr-CH" sz="3600" dirty="0" err="1" smtClean="0"/>
              <a:t>NGOs</a:t>
            </a:r>
            <a:endParaRPr lang="fr-CH" sz="3600" dirty="0" smtClean="0"/>
          </a:p>
          <a:p>
            <a:r>
              <a:rPr lang="fr-CH" sz="3600" dirty="0" smtClean="0"/>
              <a:t>-</a:t>
            </a:r>
            <a:r>
              <a:rPr lang="fr-CH" sz="4000" dirty="0" smtClean="0"/>
              <a:t>Report in the </a:t>
            </a:r>
            <a:r>
              <a:rPr lang="fr-CH" sz="4000" dirty="0" err="1" smtClean="0"/>
              <a:t>actual</a:t>
            </a:r>
            <a:r>
              <a:rPr lang="fr-CH" sz="4000" dirty="0" smtClean="0"/>
              <a:t> </a:t>
            </a:r>
            <a:r>
              <a:rPr lang="fr-CH" sz="4000" dirty="0" err="1" smtClean="0"/>
              <a:t>Session’s</a:t>
            </a:r>
            <a:r>
              <a:rPr lang="fr-CH" sz="4000" dirty="0" smtClean="0"/>
              <a:t> report</a:t>
            </a:r>
          </a:p>
          <a:p>
            <a:r>
              <a:rPr lang="fr-CH" sz="4000" b="1" dirty="0" err="1" smtClean="0"/>
              <a:t>Emerging</a:t>
            </a:r>
            <a:r>
              <a:rPr lang="fr-CH" sz="4000" b="1" baseline="0" dirty="0" smtClean="0"/>
              <a:t> Issue </a:t>
            </a:r>
            <a:r>
              <a:rPr lang="fr-CH" sz="4000" baseline="0" dirty="0" smtClean="0"/>
              <a:t>- </a:t>
            </a:r>
            <a:r>
              <a:rPr lang="fr-CH" sz="4000" dirty="0" err="1" smtClean="0"/>
              <a:t>Brought</a:t>
            </a:r>
            <a:r>
              <a:rPr lang="fr-CH" sz="4000" dirty="0" smtClean="0"/>
              <a:t> by the Bureau or by </a:t>
            </a:r>
            <a:r>
              <a:rPr lang="fr-CH" sz="4000" dirty="0" err="1" smtClean="0"/>
              <a:t>Member</a:t>
            </a:r>
            <a:r>
              <a:rPr lang="fr-CH" sz="4000" dirty="0" smtClean="0"/>
              <a:t> States </a:t>
            </a:r>
            <a:r>
              <a:rPr lang="fr-CH" sz="4000" dirty="0" smtClean="0">
                <a:solidFill>
                  <a:srgbClr val="FF0000"/>
                </a:solidFill>
              </a:rPr>
              <a:t>(</a:t>
            </a:r>
            <a:r>
              <a:rPr lang="en-US" sz="4000" dirty="0" smtClean="0">
                <a:solidFill>
                  <a:srgbClr val="FF0000"/>
                </a:solidFill>
              </a:rPr>
              <a:t>The Bureau for the 61</a:t>
            </a:r>
            <a:r>
              <a:rPr lang="en-US" sz="4000" baseline="30000" dirty="0" smtClean="0">
                <a:solidFill>
                  <a:srgbClr val="FF0000"/>
                </a:solidFill>
              </a:rPr>
              <a:t>st</a:t>
            </a:r>
            <a:r>
              <a:rPr lang="en-US" sz="4000" dirty="0" smtClean="0">
                <a:solidFill>
                  <a:srgbClr val="FF0000"/>
                </a:solidFill>
              </a:rPr>
              <a:t> session (2017) of the Commission on the Status of Women comprises the following members: H.E. Mr. Antonio de </a:t>
            </a:r>
            <a:r>
              <a:rPr lang="en-US" sz="4000" dirty="0" err="1" smtClean="0">
                <a:solidFill>
                  <a:srgbClr val="FF0000"/>
                </a:solidFill>
              </a:rPr>
              <a:t>Aguiar</a:t>
            </a:r>
            <a:r>
              <a:rPr lang="en-US" sz="4000" dirty="0" smtClean="0">
                <a:solidFill>
                  <a:srgbClr val="FF0000"/>
                </a:solidFill>
              </a:rPr>
              <a:t> </a:t>
            </a:r>
            <a:r>
              <a:rPr lang="en-US" sz="4000" dirty="0" err="1" smtClean="0">
                <a:solidFill>
                  <a:srgbClr val="FF0000"/>
                </a:solidFill>
              </a:rPr>
              <a:t>Patriota</a:t>
            </a:r>
            <a:r>
              <a:rPr lang="en-US" sz="4000" dirty="0" smtClean="0">
                <a:solidFill>
                  <a:srgbClr val="FF0000"/>
                </a:solidFill>
              </a:rPr>
              <a:t> (Brazil), Chair (Latin American and Caribbean States Group), Ms. </a:t>
            </a:r>
            <a:r>
              <a:rPr lang="en-US" sz="4000" dirty="0" err="1" smtClean="0">
                <a:solidFill>
                  <a:srgbClr val="FF0000"/>
                </a:solidFill>
              </a:rPr>
              <a:t>Fatma</a:t>
            </a:r>
            <a:r>
              <a:rPr lang="en-US" sz="4000" dirty="0" smtClean="0">
                <a:solidFill>
                  <a:srgbClr val="FF0000"/>
                </a:solidFill>
              </a:rPr>
              <a:t> Al </a:t>
            </a:r>
            <a:r>
              <a:rPr lang="en-US" sz="4000" dirty="0" err="1" smtClean="0">
                <a:solidFill>
                  <a:srgbClr val="FF0000"/>
                </a:solidFill>
              </a:rPr>
              <a:t>Zahraa</a:t>
            </a:r>
            <a:r>
              <a:rPr lang="en-US" sz="4000" dirty="0" smtClean="0">
                <a:solidFill>
                  <a:srgbClr val="FF0000"/>
                </a:solidFill>
              </a:rPr>
              <a:t> Hassan (Egypt), Vice-Chair (African States Group), Ms. </a:t>
            </a:r>
            <a:r>
              <a:rPr lang="en-US" sz="4000" dirty="0" err="1" smtClean="0">
                <a:solidFill>
                  <a:srgbClr val="FF0000"/>
                </a:solidFill>
              </a:rPr>
              <a:t>Šejla</a:t>
            </a:r>
            <a:r>
              <a:rPr lang="en-US" sz="4000" dirty="0" smtClean="0">
                <a:solidFill>
                  <a:srgbClr val="FF0000"/>
                </a:solidFill>
              </a:rPr>
              <a:t> </a:t>
            </a:r>
            <a:r>
              <a:rPr lang="en-US" sz="4000" dirty="0" err="1" smtClean="0">
                <a:solidFill>
                  <a:srgbClr val="FF0000"/>
                </a:solidFill>
              </a:rPr>
              <a:t>Đurbuzović</a:t>
            </a:r>
            <a:r>
              <a:rPr lang="en-US" sz="4000" dirty="0" smtClean="0">
                <a:solidFill>
                  <a:srgbClr val="FF0000"/>
                </a:solidFill>
              </a:rPr>
              <a:t> (Bosnia and Herzegovina), Vice-Chair (Eastern European States Group), Mr. Jun Saito (Japan), Vice-Chair (Asia-Pacific States Group), Mr. Andreas </a:t>
            </a:r>
            <a:r>
              <a:rPr lang="en-US" sz="4000" dirty="0" err="1" smtClean="0">
                <a:solidFill>
                  <a:srgbClr val="FF0000"/>
                </a:solidFill>
              </a:rPr>
              <a:t>Glossner</a:t>
            </a:r>
            <a:r>
              <a:rPr lang="en-US" sz="4000" dirty="0" smtClean="0">
                <a:solidFill>
                  <a:srgbClr val="FF0000"/>
                </a:solidFill>
              </a:rPr>
              <a:t> (Germany), Vice-Chair (Western European and other States Group) </a:t>
            </a:r>
          </a:p>
          <a:p>
            <a:r>
              <a:rPr lang="fr-CH" sz="4000" dirty="0" smtClean="0"/>
              <a:t>-</a:t>
            </a:r>
            <a:r>
              <a:rPr lang="fr-CH" sz="4000" dirty="0" err="1" smtClean="0"/>
              <a:t>Presentation</a:t>
            </a:r>
            <a:r>
              <a:rPr lang="fr-CH" sz="4000" dirty="0" smtClean="0"/>
              <a:t> </a:t>
            </a:r>
            <a:r>
              <a:rPr lang="fr-CH" sz="4000" dirty="0" err="1" smtClean="0"/>
              <a:t>during</a:t>
            </a:r>
            <a:r>
              <a:rPr lang="fr-CH" sz="4000" dirty="0" smtClean="0"/>
              <a:t> the </a:t>
            </a:r>
            <a:r>
              <a:rPr lang="fr-CH" sz="4000" dirty="0" err="1" smtClean="0"/>
              <a:t>plenary</a:t>
            </a:r>
            <a:r>
              <a:rPr lang="fr-CH" sz="4000" dirty="0" smtClean="0"/>
              <a:t> session</a:t>
            </a:r>
          </a:p>
          <a:p>
            <a:r>
              <a:rPr lang="fr-CH" sz="4000" b="1" dirty="0" err="1" smtClean="0"/>
              <a:t>Resolutions</a:t>
            </a:r>
            <a:r>
              <a:rPr lang="fr-CH" sz="4000" dirty="0" smtClean="0"/>
              <a:t> -</a:t>
            </a:r>
            <a:r>
              <a:rPr lang="fr-CH" sz="4000" baseline="0" dirty="0" smtClean="0"/>
              <a:t> </a:t>
            </a:r>
            <a:r>
              <a:rPr lang="fr-CH" sz="3600" dirty="0" err="1" smtClean="0"/>
              <a:t>Proposed</a:t>
            </a:r>
            <a:r>
              <a:rPr lang="fr-CH" sz="3600" dirty="0" smtClean="0"/>
              <a:t> by a </a:t>
            </a:r>
            <a:r>
              <a:rPr lang="fr-CH" sz="3600" dirty="0" err="1" smtClean="0"/>
              <a:t>Member</a:t>
            </a:r>
            <a:r>
              <a:rPr lang="fr-CH" sz="3600" dirty="0" smtClean="0"/>
              <a:t> State; </a:t>
            </a:r>
            <a:r>
              <a:rPr lang="fr-CH" sz="3600" dirty="0" err="1" smtClean="0"/>
              <a:t>Negotiated</a:t>
            </a:r>
            <a:r>
              <a:rPr lang="fr-CH" sz="3600" dirty="0" smtClean="0"/>
              <a:t> by States; </a:t>
            </a:r>
            <a:r>
              <a:rPr lang="fr-CH" sz="3600" dirty="0" err="1" smtClean="0"/>
              <a:t>Decision</a:t>
            </a:r>
            <a:r>
              <a:rPr lang="fr-CH" sz="3600" dirty="0" smtClean="0"/>
              <a:t> in the conclusions of the Session</a:t>
            </a:r>
          </a:p>
          <a:p>
            <a:r>
              <a:rPr lang="fr-CH" sz="4000" b="1" dirty="0" err="1" smtClean="0"/>
              <a:t>Outcome</a:t>
            </a:r>
            <a:r>
              <a:rPr lang="fr-CH" sz="4000" b="1" dirty="0" smtClean="0"/>
              <a:t> Document </a:t>
            </a:r>
            <a:r>
              <a:rPr lang="fr-CH" sz="4000" dirty="0" smtClean="0"/>
              <a:t>– </a:t>
            </a:r>
            <a:r>
              <a:rPr lang="fr-CH" sz="4000" dirty="0" err="1" smtClean="0"/>
              <a:t>Agreed</a:t>
            </a:r>
            <a:r>
              <a:rPr lang="fr-CH" sz="4000" dirty="0" smtClean="0"/>
              <a:t> conclusions</a:t>
            </a:r>
            <a:r>
              <a:rPr lang="fr-CH" sz="4000" baseline="0" dirty="0" smtClean="0"/>
              <a:t> on the </a:t>
            </a:r>
            <a:r>
              <a:rPr lang="fr-CH" sz="4000" baseline="0" dirty="0" err="1" smtClean="0"/>
              <a:t>Priority</a:t>
            </a:r>
            <a:r>
              <a:rPr lang="fr-CH" sz="4000" baseline="0" dirty="0" smtClean="0"/>
              <a:t> </a:t>
            </a:r>
            <a:r>
              <a:rPr lang="fr-CH" sz="4000" baseline="0" dirty="0" err="1" smtClean="0"/>
              <a:t>Theme</a:t>
            </a:r>
            <a:r>
              <a:rPr lang="fr-CH" sz="4000" baseline="0" dirty="0" smtClean="0"/>
              <a:t>; on </a:t>
            </a:r>
            <a:r>
              <a:rPr lang="fr-CH" sz="4000" baseline="0" dirty="0" err="1" smtClean="0"/>
              <a:t>resolutions</a:t>
            </a:r>
            <a:r>
              <a:rPr lang="fr-CH" sz="4000" baseline="0" dirty="0" smtClean="0"/>
              <a:t>; </a:t>
            </a:r>
            <a:r>
              <a:rPr lang="fr-CH" sz="4000" baseline="0" dirty="0" err="1" smtClean="0"/>
              <a:t>any</a:t>
            </a:r>
            <a:r>
              <a:rPr lang="fr-CH" sz="4000" baseline="0" dirty="0" smtClean="0"/>
              <a:t> </a:t>
            </a:r>
            <a:r>
              <a:rPr lang="fr-CH" sz="4000" baseline="0" dirty="0" err="1" smtClean="0"/>
              <a:t>decisions</a:t>
            </a:r>
            <a:endParaRPr lang="fr-CH" sz="4000" dirty="0" smtClean="0"/>
          </a:p>
          <a:p>
            <a:endParaRPr lang="fr-CH" sz="3200" dirty="0" smtClean="0"/>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12</a:t>
            </a:fld>
            <a:endParaRPr lang="fr-CH"/>
          </a:p>
        </p:txBody>
      </p:sp>
    </p:spTree>
    <p:extLst>
      <p:ext uri="{BB962C8B-B14F-4D97-AF65-F5344CB8AC3E}">
        <p14:creationId xmlns:p14="http://schemas.microsoft.com/office/powerpoint/2010/main" val="4098512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fontAlgn="base"/>
            <a:r>
              <a:rPr lang="en-US" b="1" dirty="0" smtClean="0">
                <a:solidFill>
                  <a:srgbClr val="FF0000"/>
                </a:solidFill>
                <a:hlinkClick r:id="rId3"/>
              </a:rPr>
              <a:t>Expert Group Meeting</a:t>
            </a:r>
            <a:r>
              <a:rPr lang="en-US" dirty="0" smtClean="0">
                <a:solidFill>
                  <a:srgbClr val="FF0000"/>
                </a:solidFill>
              </a:rPr>
              <a:t> In preparation for the sixty-first session of the Commission on the Status of Women, UN Women convened an Expert Group Meeting on the priority theme: “Women’s economic empowerment in the changing world of work.” The Expert Group Meeting was held with the technical contribution and support of the International </a:t>
            </a:r>
            <a:r>
              <a:rPr lang="en-US" dirty="0" err="1" smtClean="0">
                <a:solidFill>
                  <a:srgbClr val="FF0000"/>
                </a:solidFill>
              </a:rPr>
              <a:t>Labour</a:t>
            </a:r>
            <a:r>
              <a:rPr lang="en-US" dirty="0" smtClean="0">
                <a:solidFill>
                  <a:srgbClr val="FF0000"/>
                </a:solidFill>
              </a:rPr>
              <a:t> Organization (ILO) at ILO Headquarters in Geneva, Switzerland, from 26 to 28 September 2016.</a:t>
            </a:r>
          </a:p>
          <a:p>
            <a:pPr marL="0" marR="0" indent="0" algn="l" defTabSz="914400" rtl="0" eaLnBrk="1" fontAlgn="base" latinLnBrk="0" hangingPunct="1">
              <a:lnSpc>
                <a:spcPct val="100000"/>
              </a:lnSpc>
              <a:spcBef>
                <a:spcPts val="0"/>
              </a:spcBef>
              <a:spcAft>
                <a:spcPts val="0"/>
              </a:spcAft>
              <a:buClrTx/>
              <a:buSzTx/>
              <a:buFontTx/>
              <a:buNone/>
              <a:tabLst/>
              <a:defRPr/>
            </a:pPr>
            <a:r>
              <a:rPr lang="en-US" b="1" dirty="0" smtClean="0">
                <a:solidFill>
                  <a:srgbClr val="FF0000"/>
                </a:solidFill>
                <a:hlinkClick r:id="rId4"/>
              </a:rPr>
              <a:t>Multi-Stakeholder Forum</a:t>
            </a:r>
            <a:r>
              <a:rPr lang="en-US" dirty="0" smtClean="0">
                <a:solidFill>
                  <a:srgbClr val="FF0000"/>
                </a:solidFill>
              </a:rPr>
              <a:t> On 30 January 2017, UN Women convened a forum to engage a range of stakeholders in the preparations for CSW61 at UN Headquarters in New York.</a:t>
            </a:r>
          </a:p>
          <a:p>
            <a:pPr fontAlgn="base"/>
            <a:endParaRPr lang="en-US" dirty="0" smtClean="0">
              <a:solidFill>
                <a:srgbClr val="FF0000"/>
              </a:solidFill>
            </a:endParaRPr>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13</a:t>
            </a:fld>
            <a:endParaRPr lang="fr-CH"/>
          </a:p>
        </p:txBody>
      </p:sp>
    </p:spTree>
    <p:extLst>
      <p:ext uri="{BB962C8B-B14F-4D97-AF65-F5344CB8AC3E}">
        <p14:creationId xmlns:p14="http://schemas.microsoft.com/office/powerpoint/2010/main" val="35264543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b="1" dirty="0" smtClean="0">
                <a:solidFill>
                  <a:srgbClr val="FF3300"/>
                </a:solidFill>
              </a:rPr>
              <a:t>CSW61 Interactive Sessions, </a:t>
            </a:r>
            <a:r>
              <a:rPr lang="fr-CH" b="1" dirty="0" err="1" smtClean="0">
                <a:solidFill>
                  <a:srgbClr val="FF3300"/>
                </a:solidFill>
              </a:rPr>
              <a:t>examples</a:t>
            </a:r>
            <a:endParaRPr lang="fr-CH" b="1" dirty="0" smtClean="0">
              <a:solidFill>
                <a:srgbClr val="FF3300"/>
              </a:solidFill>
            </a:endParaRPr>
          </a:p>
          <a:p>
            <a:r>
              <a:rPr lang="en-US" sz="1200" dirty="0" smtClean="0"/>
              <a:t>Empowerment of indigenous women</a:t>
            </a:r>
          </a:p>
          <a:p>
            <a:r>
              <a:rPr lang="en-US" sz="1200" dirty="0" smtClean="0"/>
              <a:t>The global care economy in the context of the changing world of work</a:t>
            </a:r>
          </a:p>
          <a:p>
            <a:r>
              <a:rPr lang="en-US" sz="1200" dirty="0" smtClean="0"/>
              <a:t>Enhancing availability and use of data and gender statistics to support accelerated implementation of the Beijing Platform for Action and the 2030 Agenda for Sustainable Development</a:t>
            </a:r>
            <a:br>
              <a:rPr lang="en-US" sz="1200" dirty="0" smtClean="0"/>
            </a:br>
            <a:endParaRPr lang="en-US" sz="1200"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14</a:t>
            </a:fld>
            <a:endParaRPr lang="fr-CH"/>
          </a:p>
        </p:txBody>
      </p:sp>
    </p:spTree>
    <p:extLst>
      <p:ext uri="{BB962C8B-B14F-4D97-AF65-F5344CB8AC3E}">
        <p14:creationId xmlns:p14="http://schemas.microsoft.com/office/powerpoint/2010/main" val="429370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sz="1200" dirty="0" smtClean="0"/>
              <a:t>Informal: Name </a:t>
            </a:r>
            <a:r>
              <a:rPr lang="fr-CH" sz="1200" dirty="0" err="1" smtClean="0"/>
              <a:t>given</a:t>
            </a:r>
            <a:r>
              <a:rPr lang="fr-CH" sz="1200" dirty="0" smtClean="0"/>
              <a:t> to the </a:t>
            </a:r>
            <a:r>
              <a:rPr lang="fr-CH" sz="1200" dirty="0" err="1" smtClean="0"/>
              <a:t>negotiations</a:t>
            </a:r>
            <a:r>
              <a:rPr lang="fr-CH" sz="1200" dirty="0" smtClean="0"/>
              <a:t> on the </a:t>
            </a:r>
            <a:r>
              <a:rPr lang="fr-CH" sz="1200" dirty="0" err="1" smtClean="0"/>
              <a:t>agreed</a:t>
            </a:r>
            <a:r>
              <a:rPr lang="fr-CH" sz="1200" dirty="0" smtClean="0"/>
              <a:t> conclusions </a:t>
            </a:r>
            <a:r>
              <a:rPr lang="fr-CH" sz="1200" dirty="0" err="1" smtClean="0"/>
              <a:t>dealing</a:t>
            </a:r>
            <a:r>
              <a:rPr lang="fr-CH" sz="1200" dirty="0" smtClean="0"/>
              <a:t> </a:t>
            </a:r>
            <a:r>
              <a:rPr lang="fr-CH" sz="1200" dirty="0" err="1" smtClean="0"/>
              <a:t>with</a:t>
            </a:r>
            <a:r>
              <a:rPr lang="fr-CH" sz="1200" dirty="0" smtClean="0"/>
              <a:t> the </a:t>
            </a:r>
            <a:r>
              <a:rPr lang="fr-CH" sz="1200" dirty="0" err="1" smtClean="0"/>
              <a:t>Priority</a:t>
            </a:r>
            <a:r>
              <a:rPr lang="fr-CH" sz="1200" dirty="0" smtClean="0"/>
              <a:t> </a:t>
            </a:r>
            <a:r>
              <a:rPr lang="fr-CH" sz="1200" dirty="0" err="1" smtClean="0"/>
              <a:t>theme</a:t>
            </a:r>
            <a:r>
              <a:rPr lang="fr-CH" sz="1200" dirty="0" smtClean="0"/>
              <a:t> or to the </a:t>
            </a:r>
            <a:r>
              <a:rPr lang="fr-CH" sz="1200" dirty="0" err="1" smtClean="0"/>
              <a:t>agreed</a:t>
            </a:r>
            <a:r>
              <a:rPr lang="fr-CH" sz="1200" dirty="0" smtClean="0"/>
              <a:t> conclusions on the </a:t>
            </a:r>
            <a:r>
              <a:rPr lang="fr-CH" sz="1200" dirty="0" err="1" smtClean="0"/>
              <a:t>Resolutions</a:t>
            </a:r>
            <a:r>
              <a:rPr lang="fr-CH" sz="1200" dirty="0" smtClean="0"/>
              <a:t>; </a:t>
            </a:r>
            <a:r>
              <a:rPr lang="fr-CH" sz="1200" dirty="0" err="1" smtClean="0"/>
              <a:t>Closed</a:t>
            </a:r>
            <a:r>
              <a:rPr lang="fr-CH" sz="1200" dirty="0" smtClean="0"/>
              <a:t> meetings </a:t>
            </a:r>
            <a:r>
              <a:rPr lang="fr-CH" sz="1200" dirty="0" err="1" smtClean="0"/>
              <a:t>only</a:t>
            </a:r>
            <a:r>
              <a:rPr lang="fr-CH" sz="1200" dirty="0" smtClean="0"/>
              <a:t> accessible to </a:t>
            </a:r>
            <a:r>
              <a:rPr lang="fr-CH" sz="1200" dirty="0" err="1" smtClean="0"/>
              <a:t>members</a:t>
            </a:r>
            <a:r>
              <a:rPr lang="fr-CH" sz="1200" dirty="0" smtClean="0"/>
              <a:t> of the </a:t>
            </a:r>
            <a:r>
              <a:rPr lang="fr-CH" sz="1200" dirty="0" err="1" smtClean="0"/>
              <a:t>Member</a:t>
            </a:r>
            <a:r>
              <a:rPr lang="fr-CH" sz="1200" dirty="0" smtClean="0"/>
              <a:t> States’ </a:t>
            </a:r>
            <a:r>
              <a:rPr lang="fr-CH" sz="1200" dirty="0" err="1" smtClean="0"/>
              <a:t>Delegations</a:t>
            </a:r>
            <a:endParaRPr lang="fr-CH" sz="1200" dirty="0" smtClean="0"/>
          </a:p>
          <a:p>
            <a:r>
              <a:rPr lang="fr-CH" sz="1200" dirty="0" err="1" smtClean="0"/>
              <a:t>Bilateral</a:t>
            </a:r>
            <a:r>
              <a:rPr lang="fr-CH" sz="1200" dirty="0" smtClean="0"/>
              <a:t>:</a:t>
            </a:r>
            <a:r>
              <a:rPr lang="fr-CH" sz="1200" baseline="0" dirty="0" smtClean="0"/>
              <a:t> </a:t>
            </a:r>
            <a:r>
              <a:rPr lang="fr-CH" sz="1200" dirty="0" smtClean="0"/>
              <a:t>Meetings </a:t>
            </a:r>
            <a:r>
              <a:rPr lang="fr-CH" sz="1200" dirty="0" err="1" smtClean="0"/>
              <a:t>between</a:t>
            </a:r>
            <a:r>
              <a:rPr lang="fr-CH" sz="1200" dirty="0" smtClean="0"/>
              <a:t> </a:t>
            </a:r>
            <a:r>
              <a:rPr lang="fr-CH" sz="1200" dirty="0" err="1" smtClean="0"/>
              <a:t>two</a:t>
            </a:r>
            <a:r>
              <a:rPr lang="fr-CH" sz="1200" dirty="0" smtClean="0"/>
              <a:t> States or </a:t>
            </a:r>
            <a:r>
              <a:rPr lang="fr-CH" sz="1200" dirty="0" err="1" smtClean="0"/>
              <a:t>two</a:t>
            </a:r>
            <a:r>
              <a:rPr lang="fr-CH" sz="1200" dirty="0" smtClean="0"/>
              <a:t> Groups of States; </a:t>
            </a:r>
            <a:r>
              <a:rPr lang="fr-CH" sz="1200" dirty="0" err="1" smtClean="0"/>
              <a:t>Sometimes</a:t>
            </a:r>
            <a:r>
              <a:rPr lang="fr-CH" sz="1200" dirty="0" smtClean="0"/>
              <a:t> </a:t>
            </a:r>
            <a:r>
              <a:rPr lang="fr-CH" sz="1200" dirty="0" err="1" smtClean="0"/>
              <a:t>linked</a:t>
            </a:r>
            <a:r>
              <a:rPr lang="fr-CH" sz="1200" dirty="0" smtClean="0"/>
              <a:t> to the </a:t>
            </a:r>
            <a:r>
              <a:rPr lang="fr-CH" sz="1200" dirty="0" err="1" smtClean="0"/>
              <a:t>themes</a:t>
            </a:r>
            <a:r>
              <a:rPr lang="fr-CH" sz="1200" dirty="0" smtClean="0"/>
              <a:t> </a:t>
            </a:r>
            <a:r>
              <a:rPr lang="fr-CH" sz="1200" dirty="0" err="1" smtClean="0"/>
              <a:t>discussed</a:t>
            </a:r>
            <a:r>
              <a:rPr lang="fr-CH" sz="1200" dirty="0" smtClean="0"/>
              <a:t> </a:t>
            </a:r>
            <a:r>
              <a:rPr lang="fr-CH" sz="1200" dirty="0" err="1" smtClean="0"/>
              <a:t>during</a:t>
            </a:r>
            <a:r>
              <a:rPr lang="fr-CH" sz="1200" dirty="0" smtClean="0"/>
              <a:t> the CSW, </a:t>
            </a:r>
            <a:r>
              <a:rPr lang="fr-CH" sz="1200" dirty="0" err="1" smtClean="0"/>
              <a:t>sometimes</a:t>
            </a:r>
            <a:r>
              <a:rPr lang="fr-CH" sz="1200" dirty="0" smtClean="0"/>
              <a:t> </a:t>
            </a:r>
            <a:r>
              <a:rPr lang="fr-CH" sz="1200" dirty="0" err="1" smtClean="0"/>
              <a:t>linked</a:t>
            </a:r>
            <a:r>
              <a:rPr lang="fr-CH" sz="1200" dirty="0" smtClean="0"/>
              <a:t> to a </a:t>
            </a:r>
            <a:r>
              <a:rPr lang="fr-CH" sz="1200" dirty="0" err="1" smtClean="0"/>
              <a:t>special</a:t>
            </a:r>
            <a:r>
              <a:rPr lang="fr-CH" sz="1200" dirty="0" smtClean="0"/>
              <a:t> issue </a:t>
            </a:r>
            <a:r>
              <a:rPr lang="fr-CH" sz="1200" dirty="0" err="1" smtClean="0"/>
              <a:t>between</a:t>
            </a:r>
            <a:r>
              <a:rPr lang="fr-CH" sz="1200" dirty="0" smtClean="0"/>
              <a:t> </a:t>
            </a:r>
            <a:r>
              <a:rPr lang="fr-CH" sz="1200" dirty="0" err="1" smtClean="0"/>
              <a:t>both</a:t>
            </a:r>
            <a:r>
              <a:rPr lang="fr-CH" sz="1200" dirty="0" smtClean="0"/>
              <a:t> States</a:t>
            </a:r>
          </a:p>
          <a:p>
            <a:r>
              <a:rPr lang="fr-CH" sz="1200" dirty="0" err="1" smtClean="0"/>
              <a:t>Side</a:t>
            </a:r>
            <a:r>
              <a:rPr lang="fr-CH" sz="1200" dirty="0" smtClean="0"/>
              <a:t> Event: </a:t>
            </a:r>
            <a:r>
              <a:rPr lang="fr-CH" sz="3600" dirty="0" smtClean="0"/>
              <a:t>Informative </a:t>
            </a:r>
            <a:r>
              <a:rPr lang="fr-CH" sz="3600" dirty="0" err="1" smtClean="0"/>
              <a:t>events</a:t>
            </a:r>
            <a:r>
              <a:rPr lang="fr-CH" sz="3600" dirty="0" smtClean="0"/>
              <a:t> </a:t>
            </a:r>
            <a:r>
              <a:rPr lang="fr-CH" sz="3600" dirty="0" err="1" smtClean="0"/>
              <a:t>organised</a:t>
            </a:r>
            <a:r>
              <a:rPr lang="fr-CH" sz="3600" dirty="0" smtClean="0"/>
              <a:t> by </a:t>
            </a:r>
            <a:r>
              <a:rPr lang="fr-CH" sz="3600" dirty="0" err="1" smtClean="0"/>
              <a:t>Member</a:t>
            </a:r>
            <a:r>
              <a:rPr lang="fr-CH" sz="3600" dirty="0" smtClean="0"/>
              <a:t> States, groups of States, UN </a:t>
            </a:r>
            <a:r>
              <a:rPr lang="fr-CH" sz="3600" dirty="0" err="1" smtClean="0"/>
              <a:t>entities</a:t>
            </a:r>
            <a:r>
              <a:rPr lang="fr-CH" sz="3600" dirty="0" smtClean="0"/>
              <a:t>, </a:t>
            </a:r>
            <a:r>
              <a:rPr lang="fr-CH" sz="3600" dirty="0" err="1" smtClean="0"/>
              <a:t>NGOs</a:t>
            </a:r>
            <a:r>
              <a:rPr lang="fr-CH" sz="3600" dirty="0" smtClean="0"/>
              <a:t> or </a:t>
            </a:r>
            <a:r>
              <a:rPr lang="fr-CH" sz="3600" dirty="0" err="1" smtClean="0"/>
              <a:t>any</a:t>
            </a:r>
            <a:r>
              <a:rPr lang="fr-CH" sz="3600" dirty="0" smtClean="0"/>
              <a:t> </a:t>
            </a:r>
            <a:r>
              <a:rPr lang="fr-CH" sz="3600" dirty="0" err="1" smtClean="0"/>
              <a:t>other</a:t>
            </a:r>
            <a:r>
              <a:rPr lang="fr-CH" sz="3600" dirty="0" smtClean="0"/>
              <a:t> Civil Society Organisations, </a:t>
            </a:r>
            <a:r>
              <a:rPr lang="fr-CH" sz="3600" dirty="0" err="1" smtClean="0"/>
              <a:t>very</a:t>
            </a:r>
            <a:r>
              <a:rPr lang="fr-CH" sz="3600" dirty="0" smtClean="0"/>
              <a:t> </a:t>
            </a:r>
            <a:r>
              <a:rPr lang="fr-CH" sz="3600" dirty="0" err="1" smtClean="0"/>
              <a:t>often</a:t>
            </a:r>
            <a:r>
              <a:rPr lang="fr-CH" sz="3600" dirty="0" smtClean="0"/>
              <a:t> </a:t>
            </a:r>
            <a:r>
              <a:rPr lang="fr-CH" sz="3600" dirty="0" err="1" smtClean="0"/>
              <a:t>inside</a:t>
            </a:r>
            <a:r>
              <a:rPr lang="fr-CH" sz="3600" dirty="0" smtClean="0"/>
              <a:t> the UN buildings but open to </a:t>
            </a:r>
            <a:r>
              <a:rPr lang="fr-CH" sz="3600" dirty="0" err="1" smtClean="0"/>
              <a:t>anyone</a:t>
            </a:r>
            <a:r>
              <a:rPr lang="fr-CH" sz="3600" dirty="0" smtClean="0"/>
              <a:t> </a:t>
            </a:r>
            <a:r>
              <a:rPr lang="fr-CH" sz="3600" dirty="0" err="1" smtClean="0"/>
              <a:t>that</a:t>
            </a:r>
            <a:r>
              <a:rPr lang="fr-CH" sz="3600" dirty="0" smtClean="0"/>
              <a:t> </a:t>
            </a:r>
            <a:r>
              <a:rPr lang="fr-CH" sz="3600" dirty="0" err="1" smtClean="0"/>
              <a:t>register</a:t>
            </a:r>
            <a:r>
              <a:rPr lang="fr-CH" sz="3600" dirty="0" smtClean="0"/>
              <a:t> at the </a:t>
            </a:r>
            <a:r>
              <a:rPr lang="fr-CH" sz="3600" dirty="0" err="1" smtClean="0"/>
              <a:t>corresponding</a:t>
            </a:r>
            <a:r>
              <a:rPr lang="fr-CH" sz="3600" dirty="0" smtClean="0"/>
              <a:t> mission/organisation/UN </a:t>
            </a:r>
            <a:r>
              <a:rPr lang="fr-CH" sz="3600" dirty="0" err="1" smtClean="0"/>
              <a:t>entity</a:t>
            </a:r>
            <a:r>
              <a:rPr lang="fr-CH" sz="3600" dirty="0" smtClean="0"/>
              <a:t>, etc.</a:t>
            </a:r>
          </a:p>
          <a:p>
            <a:pPr marL="0" marR="0" indent="0" algn="l" defTabSz="914400" rtl="0" eaLnBrk="1" fontAlgn="auto" latinLnBrk="0" hangingPunct="1">
              <a:lnSpc>
                <a:spcPct val="100000"/>
              </a:lnSpc>
              <a:spcBef>
                <a:spcPts val="0"/>
              </a:spcBef>
              <a:spcAft>
                <a:spcPts val="0"/>
              </a:spcAft>
              <a:buClrTx/>
              <a:buSzTx/>
              <a:buFontTx/>
              <a:buNone/>
              <a:tabLst/>
              <a:defRPr/>
            </a:pPr>
            <a:r>
              <a:rPr lang="fr-CH" sz="1200" dirty="0" smtClean="0"/>
              <a:t>NGO Forum:</a:t>
            </a:r>
            <a:r>
              <a:rPr lang="fr-CH" sz="1200" baseline="0" dirty="0" smtClean="0"/>
              <a:t> </a:t>
            </a:r>
            <a:r>
              <a:rPr lang="fr-CH" sz="1200" dirty="0" err="1" smtClean="0"/>
              <a:t>Parallel</a:t>
            </a:r>
            <a:r>
              <a:rPr lang="fr-CH" sz="1200" dirty="0" smtClean="0"/>
              <a:t> </a:t>
            </a:r>
            <a:r>
              <a:rPr lang="fr-CH" sz="1200" dirty="0" err="1" smtClean="0"/>
              <a:t>Conference</a:t>
            </a:r>
            <a:r>
              <a:rPr lang="fr-CH" sz="1200" dirty="0" smtClean="0"/>
              <a:t> </a:t>
            </a:r>
            <a:r>
              <a:rPr lang="fr-CH" sz="1200" dirty="0" err="1" smtClean="0"/>
              <a:t>organised</a:t>
            </a:r>
            <a:r>
              <a:rPr lang="fr-CH" sz="1200" dirty="0" smtClean="0"/>
              <a:t> by </a:t>
            </a:r>
            <a:r>
              <a:rPr lang="fr-CH" sz="1200" dirty="0" err="1" smtClean="0"/>
              <a:t>NGOs</a:t>
            </a:r>
            <a:r>
              <a:rPr lang="fr-CH" sz="1200" dirty="0" smtClean="0"/>
              <a:t> </a:t>
            </a:r>
            <a:r>
              <a:rPr lang="fr-CH" sz="1200" dirty="0" err="1" smtClean="0"/>
              <a:t>through</a:t>
            </a:r>
            <a:r>
              <a:rPr lang="fr-CH" sz="1200" dirty="0" smtClean="0"/>
              <a:t> the NGO CSW NY </a:t>
            </a:r>
            <a:r>
              <a:rPr lang="fr-CH" sz="1200" dirty="0" err="1" smtClean="0"/>
              <a:t>only</a:t>
            </a:r>
            <a:r>
              <a:rPr lang="fr-CH" sz="1200" dirty="0" smtClean="0"/>
              <a:t> for </a:t>
            </a:r>
            <a:r>
              <a:rPr lang="fr-CH" sz="1200" dirty="0" err="1" smtClean="0"/>
              <a:t>registered</a:t>
            </a:r>
            <a:r>
              <a:rPr lang="fr-CH" sz="1200" dirty="0" smtClean="0"/>
              <a:t> participants to the Forum as </a:t>
            </a:r>
            <a:r>
              <a:rPr lang="fr-CH" sz="1200" dirty="0" err="1" smtClean="0"/>
              <a:t>well</a:t>
            </a:r>
            <a:r>
              <a:rPr lang="fr-CH" sz="1200" dirty="0" smtClean="0"/>
              <a:t> as </a:t>
            </a:r>
            <a:r>
              <a:rPr lang="fr-CH" sz="1200" dirty="0" err="1" smtClean="0"/>
              <a:t>delegates</a:t>
            </a:r>
            <a:r>
              <a:rPr lang="fr-CH" sz="1200" dirty="0" smtClean="0"/>
              <a:t> to the CSW. </a:t>
            </a:r>
            <a:r>
              <a:rPr lang="fr-CH" sz="1200" dirty="0" err="1" smtClean="0"/>
              <a:t>Usually</a:t>
            </a:r>
            <a:r>
              <a:rPr lang="fr-CH" sz="1200" dirty="0" smtClean="0"/>
              <a:t> happening </a:t>
            </a:r>
            <a:r>
              <a:rPr lang="fr-CH" sz="1200" dirty="0" err="1" smtClean="0"/>
              <a:t>outside</a:t>
            </a:r>
            <a:r>
              <a:rPr lang="fr-CH" sz="1200" dirty="0" smtClean="0"/>
              <a:t> the UN Buildings;</a:t>
            </a:r>
            <a:r>
              <a:rPr lang="fr-CH" sz="1200" baseline="0" dirty="0" smtClean="0"/>
              <a:t> </a:t>
            </a:r>
            <a:r>
              <a:rPr lang="fr-CH" sz="1200" dirty="0" err="1" smtClean="0"/>
              <a:t>Parallel</a:t>
            </a:r>
            <a:r>
              <a:rPr lang="fr-CH" sz="1200" dirty="0" smtClean="0"/>
              <a:t> Events open to the public</a:t>
            </a:r>
          </a:p>
          <a:p>
            <a:endParaRPr lang="fr-CH" sz="1200" dirty="0" smtClean="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15</a:t>
            </a:fld>
            <a:endParaRPr lang="fr-CH"/>
          </a:p>
        </p:txBody>
      </p:sp>
    </p:spTree>
    <p:extLst>
      <p:ext uri="{BB962C8B-B14F-4D97-AF65-F5344CB8AC3E}">
        <p14:creationId xmlns:p14="http://schemas.microsoft.com/office/powerpoint/2010/main" val="2761828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active participation of non-governmental organizations (NGOs) is a critical element in the work of the Commission on the Status of Women (CSW). NGOs have been influential in shaping the current global policy framework on women’s empowerment and gender equality: the </a:t>
            </a:r>
            <a:r>
              <a:rPr lang="en-US" dirty="0" smtClean="0">
                <a:hlinkClick r:id="rId3"/>
              </a:rPr>
              <a:t>Beijing Declaration and Platform for Action</a:t>
            </a:r>
            <a:r>
              <a:rPr lang="en-US" dirty="0" smtClean="0"/>
              <a:t>. They continue to play an important role in holding international and national leaders accountable for the commitments they made in the Platform for Action.</a:t>
            </a:r>
          </a:p>
          <a:p>
            <a:pPr fontAlgn="base"/>
            <a:r>
              <a:rPr lang="en-US" b="1" dirty="0" smtClean="0"/>
              <a:t>Oral statements </a:t>
            </a:r>
            <a:r>
              <a:rPr lang="en-US" dirty="0" smtClean="0"/>
              <a:t>may be delivered during the general discussion by a limited number of NGOs in consultative status with ECOSOC, subject to time availability. Preference will be given to NGOs speaking about the priority theme or review theme, on behalf of groups of organizations, caucuses, or coalitions. </a:t>
            </a:r>
            <a:r>
              <a:rPr lang="en-US" b="1" dirty="0" smtClean="0"/>
              <a:t>Sign up for NGOs in consultative status with ECOSOC to express interest in delivering an oral statement during the general discussion was open online until 17 February 2017.</a:t>
            </a:r>
            <a:endParaRPr lang="en-US" dirty="0" smtClean="0"/>
          </a:p>
          <a:p>
            <a:pPr fontAlgn="base"/>
            <a:r>
              <a:rPr lang="en-US" b="1" dirty="0" smtClean="0"/>
              <a:t>Written statements </a:t>
            </a:r>
            <a:r>
              <a:rPr lang="en-US" b="0" dirty="0" smtClean="0"/>
              <a:t>was open for NGOs in consultative status with ECOSOC from </a:t>
            </a:r>
            <a:r>
              <a:rPr lang="en-US" b="1" dirty="0" smtClean="0"/>
              <a:t>30 September to 17 October 2016 </a:t>
            </a:r>
            <a:r>
              <a:rPr lang="en-US" b="0" dirty="0" smtClean="0"/>
              <a:t>via United Nations CSO-net. NGOs are strongly encouraged to submit joint statements in collaboration with other NGOs in consultative status with ECOSOC.</a:t>
            </a:r>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16</a:t>
            </a:fld>
            <a:endParaRPr lang="fr-CH"/>
          </a:p>
        </p:txBody>
      </p:sp>
    </p:spTree>
    <p:extLst>
      <p:ext uri="{BB962C8B-B14F-4D97-AF65-F5344CB8AC3E}">
        <p14:creationId xmlns:p14="http://schemas.microsoft.com/office/powerpoint/2010/main" val="2225999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fontAlgn="base"/>
            <a:r>
              <a:rPr lang="en-US" sz="1200" dirty="0" smtClean="0"/>
              <a:t>A limited number of NGOs in consultative status with ECOSOC will be able to make oral interventions during the interactive panels. Interventions must be focused on the theme of the panel. Inputs on other issues will not be accommodated.  </a:t>
            </a:r>
            <a:r>
              <a:rPr lang="en-US" sz="1200" b="1" dirty="0" smtClean="0"/>
              <a:t>Sign up for NGOs in consultative status with ECOSOC to express interest in intervening from the floor during an interactive panel is open online until 17 February 2017</a:t>
            </a:r>
            <a:endParaRPr lang="en-US" sz="1200" dirty="0" smtClean="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17</a:t>
            </a:fld>
            <a:endParaRPr lang="fr-CH"/>
          </a:p>
        </p:txBody>
      </p:sp>
    </p:spTree>
    <p:extLst>
      <p:ext uri="{BB962C8B-B14F-4D97-AF65-F5344CB8AC3E}">
        <p14:creationId xmlns:p14="http://schemas.microsoft.com/office/powerpoint/2010/main" val="2135450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12 pages</a:t>
            </a:r>
            <a:r>
              <a:rPr lang="fr-CH" baseline="0" dirty="0" smtClean="0"/>
              <a:t> to 71 pages</a:t>
            </a:r>
          </a:p>
          <a:p>
            <a:r>
              <a:rPr lang="fr-CH" baseline="0" dirty="0" smtClean="0"/>
              <a:t>Has sections</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18</a:t>
            </a:fld>
            <a:endParaRPr lang="fr-CH"/>
          </a:p>
        </p:txBody>
      </p:sp>
    </p:spTree>
    <p:extLst>
      <p:ext uri="{BB962C8B-B14F-4D97-AF65-F5344CB8AC3E}">
        <p14:creationId xmlns:p14="http://schemas.microsoft.com/office/powerpoint/2010/main" val="3182849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b="1" dirty="0" smtClean="0"/>
              <a:t>Elaboration</a:t>
            </a:r>
            <a:r>
              <a:rPr lang="fr-CH" dirty="0" smtClean="0"/>
              <a:t>: </a:t>
            </a:r>
            <a:r>
              <a:rPr lang="en-GB" sz="1200" dirty="0" smtClean="0"/>
              <a:t>Bringing data, reports, documentation to UN Women</a:t>
            </a:r>
          </a:p>
          <a:p>
            <a:r>
              <a:rPr lang="fr-CH" b="1" dirty="0" err="1" smtClean="0"/>
              <a:t>Written</a:t>
            </a:r>
            <a:r>
              <a:rPr lang="fr-CH" dirty="0" smtClean="0"/>
              <a:t>:</a:t>
            </a:r>
            <a:r>
              <a:rPr lang="fr-CH" baseline="0" dirty="0" smtClean="0"/>
              <a:t> Propose </a:t>
            </a:r>
            <a:r>
              <a:rPr lang="fr-CH" baseline="0" dirty="0" err="1" smtClean="0"/>
              <a:t>language</a:t>
            </a:r>
            <a:r>
              <a:rPr lang="fr-CH" baseline="0" dirty="0" smtClean="0"/>
              <a:t> to </a:t>
            </a:r>
            <a:r>
              <a:rPr lang="fr-CH" baseline="0" dirty="0" err="1" smtClean="0"/>
              <a:t>your</a:t>
            </a:r>
            <a:r>
              <a:rPr lang="fr-CH" baseline="0" dirty="0" smtClean="0"/>
              <a:t> country </a:t>
            </a:r>
            <a:r>
              <a:rPr lang="fr-CH" baseline="0" dirty="0" err="1" smtClean="0"/>
              <a:t>delegation</a:t>
            </a:r>
            <a:endParaRPr lang="fr-CH" baseline="0" dirty="0" smtClean="0"/>
          </a:p>
          <a:p>
            <a:r>
              <a:rPr lang="fr-CH" b="1" dirty="0" err="1" smtClean="0"/>
              <a:t>During</a:t>
            </a:r>
            <a:r>
              <a:rPr lang="fr-CH" dirty="0" smtClean="0"/>
              <a:t>: </a:t>
            </a:r>
            <a:r>
              <a:rPr lang="en-GB" sz="1200" dirty="0" smtClean="0"/>
              <a:t>Stay informed and offer the States’ delegations proposals to streamline the text</a:t>
            </a:r>
          </a:p>
          <a:p>
            <a:r>
              <a:rPr lang="en-GB" sz="1200" dirty="0" smtClean="0"/>
              <a:t>Keep the spirit up!</a:t>
            </a:r>
          </a:p>
          <a:p>
            <a:r>
              <a:rPr lang="en-GB" sz="1200" dirty="0" smtClean="0"/>
              <a:t>Contact the capital city if there is a discrepancy between the official language in the country and the language supported by the delegates</a:t>
            </a:r>
          </a:p>
          <a:p>
            <a:r>
              <a:rPr lang="en-GB" sz="1200" b="1" dirty="0" smtClean="0"/>
              <a:t>After</a:t>
            </a:r>
            <a:r>
              <a:rPr lang="en-GB" sz="1200" dirty="0" smtClean="0"/>
              <a:t>: Acknowledge the steps forward and thank Member States!</a:t>
            </a:r>
          </a:p>
          <a:p>
            <a:r>
              <a:rPr lang="en-GB" sz="1200" dirty="0" smtClean="0"/>
              <a:t>Remind delegates and others of the remaining gaps</a:t>
            </a:r>
          </a:p>
          <a:p>
            <a:r>
              <a:rPr lang="en-GB" sz="1200" dirty="0" smtClean="0"/>
              <a:t>Raise the awareness of the Member States on the new agreed language and the next action steps to be undertaken</a:t>
            </a:r>
          </a:p>
          <a:p>
            <a:endParaRPr lang="en-GB" sz="1200" dirty="0" smtClean="0"/>
          </a:p>
          <a:p>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21</a:t>
            </a:fld>
            <a:endParaRPr lang="fr-CH"/>
          </a:p>
        </p:txBody>
      </p:sp>
    </p:spTree>
    <p:extLst>
      <p:ext uri="{BB962C8B-B14F-4D97-AF65-F5344CB8AC3E}">
        <p14:creationId xmlns:p14="http://schemas.microsoft.com/office/powerpoint/2010/main" val="1677611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a:t>
            </a:r>
            <a:r>
              <a:rPr lang="fr-CH" dirty="0" err="1" smtClean="0"/>
              <a:t>Create</a:t>
            </a:r>
            <a:r>
              <a:rPr lang="fr-CH" baseline="0" dirty="0" smtClean="0"/>
              <a:t> </a:t>
            </a:r>
            <a:r>
              <a:rPr lang="fr-CH" baseline="0" dirty="0" err="1" smtClean="0"/>
              <a:t>your</a:t>
            </a:r>
            <a:r>
              <a:rPr lang="fr-CH" baseline="0" dirty="0" smtClean="0"/>
              <a:t> «</a:t>
            </a:r>
            <a:r>
              <a:rPr lang="fr-CH" baseline="0" dirty="0" err="1" smtClean="0"/>
              <a:t>facebook</a:t>
            </a:r>
            <a:r>
              <a:rPr lang="fr-CH" baseline="0" dirty="0" smtClean="0"/>
              <a:t>» of </a:t>
            </a:r>
            <a:r>
              <a:rPr lang="fr-CH" baseline="0" dirty="0" err="1" smtClean="0"/>
              <a:t>delegates</a:t>
            </a:r>
            <a:endParaRPr lang="fr-CH" baseline="0" dirty="0" smtClean="0"/>
          </a:p>
          <a:p>
            <a:r>
              <a:rPr lang="fr-CH" baseline="0" dirty="0" smtClean="0"/>
              <a:t>**</a:t>
            </a:r>
            <a:r>
              <a:rPr lang="fr-CH" baseline="0" dirty="0" err="1" smtClean="0"/>
              <a:t>Make</a:t>
            </a:r>
            <a:r>
              <a:rPr lang="fr-CH" baseline="0" dirty="0" smtClean="0"/>
              <a:t> a table to </a:t>
            </a:r>
            <a:r>
              <a:rPr lang="fr-CH" baseline="0" dirty="0" err="1" smtClean="0"/>
              <a:t>highlight</a:t>
            </a:r>
            <a:r>
              <a:rPr lang="fr-CH" baseline="0" dirty="0" smtClean="0"/>
              <a:t> </a:t>
            </a:r>
            <a:r>
              <a:rPr lang="fr-CH" baseline="0" dirty="0" err="1" smtClean="0"/>
              <a:t>your</a:t>
            </a:r>
            <a:r>
              <a:rPr lang="fr-CH" baseline="0" dirty="0" smtClean="0"/>
              <a:t> key issues and </a:t>
            </a:r>
            <a:r>
              <a:rPr lang="fr-CH" baseline="0" dirty="0" err="1" smtClean="0"/>
              <a:t>which</a:t>
            </a:r>
            <a:r>
              <a:rPr lang="fr-CH" baseline="0" dirty="0" smtClean="0"/>
              <a:t> </a:t>
            </a:r>
            <a:r>
              <a:rPr lang="fr-CH" baseline="0" dirty="0" err="1" smtClean="0"/>
              <a:t>delgations</a:t>
            </a:r>
            <a:r>
              <a:rPr lang="fr-CH" baseline="0" dirty="0" smtClean="0"/>
              <a:t> </a:t>
            </a:r>
            <a:r>
              <a:rPr lang="fr-CH" baseline="0" dirty="0" err="1" smtClean="0"/>
              <a:t>seem</a:t>
            </a:r>
            <a:r>
              <a:rPr lang="fr-CH" baseline="0" dirty="0" smtClean="0"/>
              <a:t> to support</a:t>
            </a:r>
          </a:p>
          <a:p>
            <a:r>
              <a:rPr lang="fr-CH" baseline="0" dirty="0" smtClean="0"/>
              <a:t>**</a:t>
            </a:r>
            <a:r>
              <a:rPr lang="fr-CH" baseline="0" dirty="0" err="1" smtClean="0"/>
              <a:t>Review</a:t>
            </a:r>
            <a:r>
              <a:rPr lang="fr-CH" baseline="0" dirty="0" smtClean="0"/>
              <a:t> the AC </a:t>
            </a:r>
            <a:r>
              <a:rPr lang="fr-CH" baseline="0" dirty="0" err="1" smtClean="0"/>
              <a:t>comments</a:t>
            </a:r>
            <a:endParaRPr lang="fr-CH" baseline="0" dirty="0" smtClean="0"/>
          </a:p>
          <a:p>
            <a:r>
              <a:rPr lang="fr-CH" baseline="0" dirty="0" smtClean="0"/>
              <a:t>**</a:t>
            </a:r>
            <a:r>
              <a:rPr lang="fr-CH" baseline="0" dirty="0" err="1" smtClean="0"/>
              <a:t>Meet</a:t>
            </a:r>
            <a:r>
              <a:rPr lang="fr-CH" baseline="0" dirty="0" smtClean="0"/>
              <a:t> </a:t>
            </a:r>
            <a:r>
              <a:rPr lang="fr-CH" baseline="0" dirty="0" err="1" smtClean="0"/>
              <a:t>with</a:t>
            </a:r>
            <a:r>
              <a:rPr lang="fr-CH" baseline="0" dirty="0" smtClean="0"/>
              <a:t> </a:t>
            </a:r>
            <a:r>
              <a:rPr lang="fr-CH" baseline="0" dirty="0" err="1" smtClean="0"/>
              <a:t>your</a:t>
            </a:r>
            <a:r>
              <a:rPr lang="fr-CH" baseline="0" dirty="0" smtClean="0"/>
              <a:t> </a:t>
            </a:r>
            <a:r>
              <a:rPr lang="fr-CH" baseline="0" dirty="0" err="1" smtClean="0"/>
              <a:t>own</a:t>
            </a:r>
            <a:r>
              <a:rPr lang="fr-CH" baseline="0" dirty="0" smtClean="0"/>
              <a:t> </a:t>
            </a:r>
            <a:r>
              <a:rPr lang="fr-CH" baseline="0" dirty="0" err="1" smtClean="0"/>
              <a:t>delegation</a:t>
            </a:r>
            <a:endParaRPr lang="fr-CH" baseline="0" dirty="0" smtClean="0"/>
          </a:p>
          <a:p>
            <a:r>
              <a:rPr lang="fr-CH" baseline="0" dirty="0" smtClean="0"/>
              <a:t>**</a:t>
            </a:r>
            <a:r>
              <a:rPr lang="fr-CH" baseline="0" dirty="0" err="1" smtClean="0"/>
              <a:t>Listen</a:t>
            </a:r>
            <a:r>
              <a:rPr lang="fr-CH" baseline="0" dirty="0" smtClean="0"/>
              <a:t> and </a:t>
            </a:r>
            <a:r>
              <a:rPr lang="fr-CH" baseline="0" dirty="0" err="1" smtClean="0"/>
              <a:t>watch</a:t>
            </a:r>
            <a:endParaRPr lang="fr-CH" baseline="0" dirty="0" smtClean="0"/>
          </a:p>
          <a:p>
            <a:r>
              <a:rPr lang="en-US" dirty="0" smtClean="0"/>
              <a:t>*Read statements submitted during the preparatory process</a:t>
            </a:r>
          </a:p>
          <a:p>
            <a:r>
              <a:rPr lang="en-US" dirty="0" smtClean="0"/>
              <a:t>*Review previous year’s submissions</a:t>
            </a:r>
          </a:p>
          <a:p>
            <a:r>
              <a:rPr lang="en-US" dirty="0" smtClean="0"/>
              <a:t>*Identify trends and messaging</a:t>
            </a:r>
          </a:p>
          <a:p>
            <a:endParaRPr lang="fr-CH" baseline="0" dirty="0" smtClean="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24</a:t>
            </a:fld>
            <a:endParaRPr lang="fr-CH"/>
          </a:p>
        </p:txBody>
      </p:sp>
    </p:spTree>
    <p:extLst>
      <p:ext uri="{BB962C8B-B14F-4D97-AF65-F5344CB8AC3E}">
        <p14:creationId xmlns:p14="http://schemas.microsoft.com/office/powerpoint/2010/main" val="32517532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how to </a:t>
            </a:r>
            <a:r>
              <a:rPr lang="fr-CH" baseline="0" dirty="0" err="1"/>
              <a:t>identify</a:t>
            </a:r>
            <a:r>
              <a:rPr lang="fr-CH" baseline="0" dirty="0"/>
              <a:t> MS </a:t>
            </a:r>
            <a:r>
              <a:rPr lang="fr-CH" baseline="0" dirty="0" smtClean="0"/>
              <a:t>allies or </a:t>
            </a:r>
            <a:r>
              <a:rPr lang="fr-CH" baseline="0" dirty="0" err="1" smtClean="0"/>
              <a:t>foes</a:t>
            </a:r>
            <a:r>
              <a:rPr lang="fr-CH"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err="1" smtClean="0"/>
              <a:t>Depends</a:t>
            </a:r>
            <a:r>
              <a:rPr lang="fr-CH" baseline="0" dirty="0" smtClean="0"/>
              <a:t> on </a:t>
            </a:r>
            <a:r>
              <a:rPr lang="fr-CH" baseline="0" dirty="0" err="1" smtClean="0"/>
              <a:t>what</a:t>
            </a:r>
            <a:r>
              <a:rPr lang="fr-CH" baseline="0" dirty="0" smtClean="0"/>
              <a:t> </a:t>
            </a:r>
            <a:r>
              <a:rPr lang="fr-CH" baseline="0" dirty="0" err="1" smtClean="0"/>
              <a:t>you</a:t>
            </a:r>
            <a:r>
              <a:rPr lang="fr-CH" baseline="0" dirty="0" smtClean="0"/>
              <a:t> </a:t>
            </a:r>
            <a:r>
              <a:rPr lang="fr-CH" baseline="0" dirty="0" err="1" smtClean="0"/>
              <a:t>want</a:t>
            </a:r>
            <a:r>
              <a:rPr lang="fr-CH" baseline="0" dirty="0" smtClean="0"/>
              <a:t> to </a:t>
            </a:r>
            <a:r>
              <a:rPr lang="fr-CH" baseline="0" dirty="0" err="1" smtClean="0"/>
              <a:t>see</a:t>
            </a:r>
            <a:r>
              <a:rPr lang="fr-CH"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smtClean="0"/>
              <a:t>How to </a:t>
            </a:r>
            <a:r>
              <a:rPr lang="fr-CH" baseline="0" dirty="0" err="1" smtClean="0"/>
              <a:t>read</a:t>
            </a:r>
            <a:r>
              <a:rPr lang="fr-CH" baseline="0" dirty="0" smtClean="0"/>
              <a:t> the </a:t>
            </a:r>
            <a:r>
              <a:rPr lang="fr-CH" baseline="0" dirty="0" err="1" smtClean="0"/>
              <a:t>text</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25</a:t>
            </a:fld>
            <a:endParaRPr lang="fr-CH"/>
          </a:p>
        </p:txBody>
      </p:sp>
    </p:spTree>
    <p:extLst>
      <p:ext uri="{BB962C8B-B14F-4D97-AF65-F5344CB8AC3E}">
        <p14:creationId xmlns:p14="http://schemas.microsoft.com/office/powerpoint/2010/main" val="246716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smtClean="0"/>
              <a:t>We</a:t>
            </a:r>
            <a:r>
              <a:rPr lang="fr-CH" baseline="0" dirty="0" smtClean="0"/>
              <a:t> </a:t>
            </a:r>
            <a:r>
              <a:rPr lang="fr-CH" baseline="0" dirty="0" err="1" smtClean="0"/>
              <a:t>only</a:t>
            </a:r>
            <a:r>
              <a:rPr lang="fr-CH" baseline="0" dirty="0" smtClean="0"/>
              <a:t> have 1.5 </a:t>
            </a:r>
            <a:r>
              <a:rPr lang="fr-CH" baseline="0" dirty="0" err="1" smtClean="0"/>
              <a:t>hours</a:t>
            </a:r>
            <a:r>
              <a:rPr lang="fr-CH" baseline="0" dirty="0" smtClean="0"/>
              <a:t>, and </a:t>
            </a:r>
            <a:r>
              <a:rPr lang="fr-CH" baseline="0" dirty="0" err="1" smtClean="0"/>
              <a:t>much</a:t>
            </a:r>
            <a:r>
              <a:rPr lang="fr-CH" baseline="0" dirty="0" smtClean="0"/>
              <a:t> to do. Intro / </a:t>
            </a:r>
            <a:r>
              <a:rPr lang="fr-CH" baseline="0" dirty="0" err="1" smtClean="0"/>
              <a:t>overview</a:t>
            </a:r>
            <a:r>
              <a:rPr lang="fr-CH" baseline="0" dirty="0" smtClean="0"/>
              <a:t> / </a:t>
            </a:r>
            <a:r>
              <a:rPr lang="fr-CH" baseline="0" dirty="0" err="1" smtClean="0"/>
              <a:t>some</a:t>
            </a:r>
            <a:r>
              <a:rPr lang="fr-CH" baseline="0" dirty="0" smtClean="0"/>
              <a:t> interaction.</a:t>
            </a:r>
          </a:p>
          <a:p>
            <a:r>
              <a:rPr lang="fr-CH" baseline="0" dirty="0" smtClean="0"/>
              <a:t>Caucus </a:t>
            </a:r>
            <a:r>
              <a:rPr lang="fr-CH" baseline="0" dirty="0" err="1" smtClean="0"/>
              <a:t>throughout</a:t>
            </a:r>
            <a:r>
              <a:rPr lang="fr-CH" baseline="0" dirty="0" smtClean="0"/>
              <a:t> </a:t>
            </a:r>
            <a:r>
              <a:rPr lang="fr-CH" baseline="0" dirty="0" err="1" smtClean="0"/>
              <a:t>is</a:t>
            </a:r>
            <a:r>
              <a:rPr lang="fr-CH" baseline="0" dirty="0" smtClean="0"/>
              <a:t> a </a:t>
            </a:r>
            <a:r>
              <a:rPr lang="fr-CH" baseline="0" dirty="0" err="1" smtClean="0"/>
              <a:t>great</a:t>
            </a:r>
            <a:r>
              <a:rPr lang="fr-CH" baseline="0" dirty="0" smtClean="0"/>
              <a:t> time to </a:t>
            </a:r>
            <a:r>
              <a:rPr lang="fr-CH" baseline="0" dirty="0" err="1" smtClean="0"/>
              <a:t>follow</a:t>
            </a:r>
            <a:r>
              <a:rPr lang="fr-CH" baseline="0" dirty="0" smtClean="0"/>
              <a:t> up and do more in </a:t>
            </a:r>
            <a:r>
              <a:rPr lang="fr-CH" baseline="0" dirty="0" err="1" smtClean="0"/>
              <a:t>regional</a:t>
            </a:r>
            <a:r>
              <a:rPr lang="fr-CH" baseline="0" dirty="0" smtClean="0"/>
              <a:t> groups</a:t>
            </a:r>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a:t>
            </a:fld>
            <a:endParaRPr lang="fr-CH"/>
          </a:p>
        </p:txBody>
      </p:sp>
    </p:spTree>
    <p:extLst>
      <p:ext uri="{BB962C8B-B14F-4D97-AF65-F5344CB8AC3E}">
        <p14:creationId xmlns:p14="http://schemas.microsoft.com/office/powerpoint/2010/main" val="1892766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how to </a:t>
            </a:r>
            <a:r>
              <a:rPr lang="fr-CH" baseline="0" dirty="0" err="1"/>
              <a:t>identify</a:t>
            </a:r>
            <a:r>
              <a:rPr lang="fr-CH" baseline="0" dirty="0"/>
              <a:t> MS </a:t>
            </a:r>
            <a:r>
              <a:rPr lang="fr-CH" baseline="0" dirty="0" smtClean="0"/>
              <a:t>allies or </a:t>
            </a:r>
            <a:r>
              <a:rPr lang="fr-CH" baseline="0" dirty="0" err="1" smtClean="0"/>
              <a:t>foes</a:t>
            </a:r>
            <a:r>
              <a:rPr lang="fr-CH"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err="1" smtClean="0"/>
              <a:t>Depends</a:t>
            </a:r>
            <a:r>
              <a:rPr lang="fr-CH" baseline="0" dirty="0" smtClean="0"/>
              <a:t> on </a:t>
            </a:r>
            <a:r>
              <a:rPr lang="fr-CH" baseline="0" dirty="0" err="1" smtClean="0"/>
              <a:t>what</a:t>
            </a:r>
            <a:r>
              <a:rPr lang="fr-CH" baseline="0" dirty="0" smtClean="0"/>
              <a:t> </a:t>
            </a:r>
            <a:r>
              <a:rPr lang="fr-CH" baseline="0" dirty="0" err="1" smtClean="0"/>
              <a:t>you</a:t>
            </a:r>
            <a:r>
              <a:rPr lang="fr-CH" baseline="0" dirty="0" smtClean="0"/>
              <a:t> </a:t>
            </a:r>
            <a:r>
              <a:rPr lang="fr-CH" baseline="0" dirty="0" err="1" smtClean="0"/>
              <a:t>want</a:t>
            </a:r>
            <a:r>
              <a:rPr lang="fr-CH" baseline="0" dirty="0" smtClean="0"/>
              <a:t> to </a:t>
            </a:r>
            <a:r>
              <a:rPr lang="fr-CH" baseline="0" dirty="0" err="1" smtClean="0"/>
              <a:t>see</a:t>
            </a:r>
            <a:r>
              <a:rPr lang="fr-CH" baseline="0" dirty="0" smtClean="0"/>
              <a:t>…</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26</a:t>
            </a:fld>
            <a:endParaRPr lang="fr-CH"/>
          </a:p>
        </p:txBody>
      </p:sp>
    </p:spTree>
    <p:extLst>
      <p:ext uri="{BB962C8B-B14F-4D97-AF65-F5344CB8AC3E}">
        <p14:creationId xmlns:p14="http://schemas.microsoft.com/office/powerpoint/2010/main" val="1954509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how to </a:t>
            </a:r>
            <a:r>
              <a:rPr lang="fr-CH" baseline="0" dirty="0" err="1"/>
              <a:t>identify</a:t>
            </a:r>
            <a:r>
              <a:rPr lang="fr-CH" baseline="0" dirty="0"/>
              <a:t> MS </a:t>
            </a:r>
            <a:r>
              <a:rPr lang="fr-CH" baseline="0" dirty="0" smtClean="0"/>
              <a:t>allies or </a:t>
            </a:r>
            <a:r>
              <a:rPr lang="fr-CH" baseline="0" dirty="0" err="1" smtClean="0"/>
              <a:t>foes</a:t>
            </a:r>
            <a:r>
              <a:rPr lang="fr-CH"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err="1" smtClean="0"/>
              <a:t>Depends</a:t>
            </a:r>
            <a:r>
              <a:rPr lang="fr-CH" baseline="0" dirty="0" smtClean="0"/>
              <a:t> on </a:t>
            </a:r>
            <a:r>
              <a:rPr lang="fr-CH" baseline="0" dirty="0" err="1" smtClean="0"/>
              <a:t>what</a:t>
            </a:r>
            <a:r>
              <a:rPr lang="fr-CH" baseline="0" dirty="0" smtClean="0"/>
              <a:t> </a:t>
            </a:r>
            <a:r>
              <a:rPr lang="fr-CH" baseline="0" dirty="0" err="1" smtClean="0"/>
              <a:t>you</a:t>
            </a:r>
            <a:r>
              <a:rPr lang="fr-CH" baseline="0" dirty="0" smtClean="0"/>
              <a:t> </a:t>
            </a:r>
            <a:r>
              <a:rPr lang="fr-CH" baseline="0" dirty="0" err="1" smtClean="0"/>
              <a:t>want</a:t>
            </a:r>
            <a:r>
              <a:rPr lang="fr-CH" baseline="0" dirty="0" smtClean="0"/>
              <a:t> to </a:t>
            </a:r>
            <a:r>
              <a:rPr lang="fr-CH" baseline="0" dirty="0" err="1" smtClean="0"/>
              <a:t>see</a:t>
            </a:r>
            <a:r>
              <a:rPr lang="fr-CH" baseline="0" dirty="0" smtClean="0"/>
              <a:t>… (NY </a:t>
            </a:r>
            <a:r>
              <a:rPr lang="fr-CH" baseline="0" dirty="0" err="1" smtClean="0"/>
              <a:t>yes</a:t>
            </a:r>
            <a:r>
              <a:rPr lang="fr-CH" baseline="0" dirty="0" smtClean="0"/>
              <a:t> or no?)</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27</a:t>
            </a:fld>
            <a:endParaRPr lang="fr-CH"/>
          </a:p>
        </p:txBody>
      </p:sp>
    </p:spTree>
    <p:extLst>
      <p:ext uri="{BB962C8B-B14F-4D97-AF65-F5344CB8AC3E}">
        <p14:creationId xmlns:p14="http://schemas.microsoft.com/office/powerpoint/2010/main" val="700607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how to </a:t>
            </a:r>
            <a:r>
              <a:rPr lang="fr-CH" baseline="0" dirty="0" err="1"/>
              <a:t>identify</a:t>
            </a:r>
            <a:r>
              <a:rPr lang="fr-CH" baseline="0" dirty="0"/>
              <a:t> MS </a:t>
            </a:r>
            <a:r>
              <a:rPr lang="fr-CH" baseline="0" dirty="0" smtClean="0"/>
              <a:t>allies or </a:t>
            </a:r>
            <a:r>
              <a:rPr lang="fr-CH" baseline="0" dirty="0" err="1" smtClean="0"/>
              <a:t>foes</a:t>
            </a:r>
            <a:r>
              <a:rPr lang="fr-CH"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err="1" smtClean="0"/>
              <a:t>Depends</a:t>
            </a:r>
            <a:r>
              <a:rPr lang="fr-CH" baseline="0" dirty="0" smtClean="0"/>
              <a:t> on </a:t>
            </a:r>
            <a:r>
              <a:rPr lang="fr-CH" baseline="0" dirty="0" err="1" smtClean="0"/>
              <a:t>what</a:t>
            </a:r>
            <a:r>
              <a:rPr lang="fr-CH" baseline="0" dirty="0" smtClean="0"/>
              <a:t> </a:t>
            </a:r>
            <a:r>
              <a:rPr lang="fr-CH" baseline="0" dirty="0" err="1" smtClean="0"/>
              <a:t>you</a:t>
            </a:r>
            <a:r>
              <a:rPr lang="fr-CH" baseline="0" dirty="0" smtClean="0"/>
              <a:t> </a:t>
            </a:r>
            <a:r>
              <a:rPr lang="fr-CH" baseline="0" dirty="0" err="1" smtClean="0"/>
              <a:t>want</a:t>
            </a:r>
            <a:r>
              <a:rPr lang="fr-CH" baseline="0" dirty="0" smtClean="0"/>
              <a:t> to </a:t>
            </a:r>
            <a:r>
              <a:rPr lang="fr-CH" baseline="0" dirty="0" err="1" smtClean="0"/>
              <a:t>see</a:t>
            </a:r>
            <a:r>
              <a:rPr lang="fr-CH" baseline="0" dirty="0" smtClean="0"/>
              <a:t>…</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28</a:t>
            </a:fld>
            <a:endParaRPr lang="fr-CH"/>
          </a:p>
        </p:txBody>
      </p:sp>
    </p:spTree>
    <p:extLst>
      <p:ext uri="{BB962C8B-B14F-4D97-AF65-F5344CB8AC3E}">
        <p14:creationId xmlns:p14="http://schemas.microsoft.com/office/powerpoint/2010/main" val="362081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how to </a:t>
            </a:r>
            <a:r>
              <a:rPr lang="fr-CH" baseline="0" dirty="0" err="1"/>
              <a:t>identify</a:t>
            </a:r>
            <a:r>
              <a:rPr lang="fr-CH" baseline="0" dirty="0"/>
              <a:t> MS </a:t>
            </a:r>
            <a:r>
              <a:rPr lang="fr-CH" baseline="0" dirty="0" smtClean="0"/>
              <a:t>allies or </a:t>
            </a:r>
            <a:r>
              <a:rPr lang="fr-CH" baseline="0" dirty="0" err="1" smtClean="0"/>
              <a:t>foes</a:t>
            </a:r>
            <a:r>
              <a:rPr lang="fr-CH"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CH" baseline="0" dirty="0" err="1" smtClean="0"/>
              <a:t>Depends</a:t>
            </a:r>
            <a:r>
              <a:rPr lang="fr-CH" baseline="0" dirty="0" smtClean="0"/>
              <a:t> on </a:t>
            </a:r>
            <a:r>
              <a:rPr lang="fr-CH" baseline="0" dirty="0" err="1" smtClean="0"/>
              <a:t>what</a:t>
            </a:r>
            <a:r>
              <a:rPr lang="fr-CH" baseline="0" dirty="0" smtClean="0"/>
              <a:t> </a:t>
            </a:r>
            <a:r>
              <a:rPr lang="fr-CH" baseline="0" dirty="0" err="1" smtClean="0"/>
              <a:t>you</a:t>
            </a:r>
            <a:r>
              <a:rPr lang="fr-CH" baseline="0" dirty="0" smtClean="0"/>
              <a:t> </a:t>
            </a:r>
            <a:r>
              <a:rPr lang="fr-CH" baseline="0" dirty="0" err="1" smtClean="0"/>
              <a:t>want</a:t>
            </a:r>
            <a:r>
              <a:rPr lang="fr-CH" baseline="0" dirty="0" smtClean="0"/>
              <a:t> to </a:t>
            </a:r>
            <a:r>
              <a:rPr lang="fr-CH" baseline="0" dirty="0" err="1" smtClean="0"/>
              <a:t>see</a:t>
            </a:r>
            <a:r>
              <a:rPr lang="fr-CH" baseline="0" dirty="0" smtClean="0"/>
              <a:t>…</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29</a:t>
            </a:fld>
            <a:endParaRPr lang="fr-CH"/>
          </a:p>
        </p:txBody>
      </p:sp>
    </p:spTree>
    <p:extLst>
      <p:ext uri="{BB962C8B-B14F-4D97-AF65-F5344CB8AC3E}">
        <p14:creationId xmlns:p14="http://schemas.microsoft.com/office/powerpoint/2010/main" val="7542376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30</a:t>
            </a:fld>
            <a:endParaRPr lang="fr-CH"/>
          </a:p>
        </p:txBody>
      </p:sp>
    </p:spTree>
    <p:extLst>
      <p:ext uri="{BB962C8B-B14F-4D97-AF65-F5344CB8AC3E}">
        <p14:creationId xmlns:p14="http://schemas.microsoft.com/office/powerpoint/2010/main" val="38127092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that Member State’s political position?</a:t>
            </a:r>
          </a:p>
          <a:p>
            <a:pPr lvl="2"/>
            <a:r>
              <a:rPr lang="en-US" dirty="0"/>
              <a:t>Determined by religion?</a:t>
            </a:r>
          </a:p>
          <a:p>
            <a:pPr lvl="2"/>
            <a:r>
              <a:rPr lang="en-US" dirty="0"/>
              <a:t>Oriented to private sector / neoliberal agenda?</a:t>
            </a:r>
          </a:p>
          <a:p>
            <a:pPr lvl="2"/>
            <a:r>
              <a:rPr lang="en-US" dirty="0"/>
              <a:t>Etc.</a:t>
            </a:r>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31</a:t>
            </a:fld>
            <a:endParaRPr lang="fr-CH"/>
          </a:p>
        </p:txBody>
      </p:sp>
    </p:spTree>
    <p:extLst>
      <p:ext uri="{BB962C8B-B14F-4D97-AF65-F5344CB8AC3E}">
        <p14:creationId xmlns:p14="http://schemas.microsoft.com/office/powerpoint/2010/main" val="15772603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other terms? Migrant, refugee,</a:t>
            </a:r>
            <a:r>
              <a:rPr lang="en-US" baseline="0" dirty="0" smtClean="0"/>
              <a:t> internally displaced person…</a:t>
            </a:r>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32</a:t>
            </a:fld>
            <a:endParaRPr lang="fr-CH"/>
          </a:p>
        </p:txBody>
      </p:sp>
    </p:spTree>
    <p:extLst>
      <p:ext uri="{BB962C8B-B14F-4D97-AF65-F5344CB8AC3E}">
        <p14:creationId xmlns:p14="http://schemas.microsoft.com/office/powerpoint/2010/main" val="632681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a:t>
            </a:r>
            <a:r>
              <a:rPr lang="fr-CH" baseline="0" dirty="0" err="1"/>
              <a:t>Verb</a:t>
            </a:r>
            <a:r>
              <a:rPr lang="fr-CH" baseline="0" dirty="0"/>
              <a:t> </a:t>
            </a:r>
            <a:r>
              <a:rPr lang="fr-CH" baseline="0" dirty="0" err="1"/>
              <a:t>Choice</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33</a:t>
            </a:fld>
            <a:endParaRPr lang="fr-CH"/>
          </a:p>
        </p:txBody>
      </p:sp>
    </p:spTree>
    <p:extLst>
      <p:ext uri="{BB962C8B-B14F-4D97-AF65-F5344CB8AC3E}">
        <p14:creationId xmlns:p14="http://schemas.microsoft.com/office/powerpoint/2010/main" val="7250947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a:t>
            </a:r>
            <a:r>
              <a:rPr lang="fr-CH" baseline="0" dirty="0" err="1"/>
              <a:t>Verb</a:t>
            </a:r>
            <a:r>
              <a:rPr lang="fr-CH" baseline="0" dirty="0"/>
              <a:t> </a:t>
            </a:r>
            <a:r>
              <a:rPr lang="fr-CH" baseline="0" dirty="0" err="1"/>
              <a:t>Choice</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34</a:t>
            </a:fld>
            <a:endParaRPr lang="fr-CH"/>
          </a:p>
        </p:txBody>
      </p:sp>
    </p:spTree>
    <p:extLst>
      <p:ext uri="{BB962C8B-B14F-4D97-AF65-F5344CB8AC3E}">
        <p14:creationId xmlns:p14="http://schemas.microsoft.com/office/powerpoint/2010/main" val="31228403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a:t>
            </a:r>
            <a:r>
              <a:rPr lang="fr-CH" baseline="0" dirty="0" err="1"/>
              <a:t>Verb</a:t>
            </a:r>
            <a:r>
              <a:rPr lang="fr-CH" baseline="0" dirty="0"/>
              <a:t> </a:t>
            </a:r>
            <a:r>
              <a:rPr lang="fr-CH" baseline="0" dirty="0" err="1"/>
              <a:t>Choice</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35</a:t>
            </a:fld>
            <a:endParaRPr lang="fr-CH"/>
          </a:p>
        </p:txBody>
      </p:sp>
    </p:spTree>
    <p:extLst>
      <p:ext uri="{BB962C8B-B14F-4D97-AF65-F5344CB8AC3E}">
        <p14:creationId xmlns:p14="http://schemas.microsoft.com/office/powerpoint/2010/main" val="1508128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Tell name, country, organization</a:t>
            </a:r>
          </a:p>
          <a:p>
            <a:r>
              <a:rPr lang="en-US" b="1" dirty="0"/>
              <a:t>Write what I’m expecting from this training.</a:t>
            </a:r>
            <a:r>
              <a:rPr lang="x-none" dirty="0"/>
              <a:t> </a:t>
            </a:r>
            <a:endParaRPr lang="en-US" dirty="0"/>
          </a:p>
          <a:p>
            <a:pPr defTabSz="924916">
              <a:defRPr/>
            </a:pPr>
            <a:endParaRPr lang="en-US" b="1" dirty="0"/>
          </a:p>
          <a:p>
            <a:pPr defTabSz="924916">
              <a:defRPr/>
            </a:pPr>
            <a:r>
              <a:rPr lang="en-US" b="1" dirty="0"/>
              <a:t>Presentation Soon Young</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4</a:t>
            </a:fld>
            <a:endParaRPr lang="fr-CH"/>
          </a:p>
        </p:txBody>
      </p:sp>
    </p:spTree>
    <p:extLst>
      <p:ext uri="{BB962C8B-B14F-4D97-AF65-F5344CB8AC3E}">
        <p14:creationId xmlns:p14="http://schemas.microsoft.com/office/powerpoint/2010/main" val="3821481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36</a:t>
            </a:fld>
            <a:endParaRPr lang="fr-CH"/>
          </a:p>
        </p:txBody>
      </p:sp>
    </p:spTree>
    <p:extLst>
      <p:ext uri="{BB962C8B-B14F-4D97-AF65-F5344CB8AC3E}">
        <p14:creationId xmlns:p14="http://schemas.microsoft.com/office/powerpoint/2010/main" val="7981700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hlinkClick r:id="rId3"/>
              </a:rPr>
              <a:t>A/RES/70/132</a:t>
            </a:r>
            <a:endParaRPr lang="en-US" dirty="0" smtClean="0"/>
          </a:p>
          <a:p>
            <a:r>
              <a:rPr lang="en-US" dirty="0" smtClean="0">
                <a:hlinkClick r:id="rId4"/>
              </a:rPr>
              <a:t>A/70/PV.80</a:t>
            </a:r>
            <a:r>
              <a:rPr lang="en-US" dirty="0" smtClean="0"/>
              <a:t/>
            </a:r>
            <a:br>
              <a:rPr lang="en-US" dirty="0" smtClean="0"/>
            </a:br>
            <a:r>
              <a:rPr lang="en-US" dirty="0" smtClean="0"/>
              <a:t>17 December 2015 </a:t>
            </a:r>
            <a:br>
              <a:rPr lang="en-US" dirty="0" smtClean="0"/>
            </a:br>
            <a:r>
              <a:rPr lang="en-US" dirty="0" smtClean="0">
                <a:hlinkClick r:id="rId5"/>
              </a:rPr>
              <a:t>GA/11745</a:t>
            </a:r>
            <a:r>
              <a:rPr lang="en-US" dirty="0" smtClean="0"/>
              <a:t> </a:t>
            </a:r>
            <a:br>
              <a:rPr lang="en-US" dirty="0" smtClean="0"/>
            </a:br>
            <a:r>
              <a:rPr lang="en-US" dirty="0" smtClean="0"/>
              <a:t>Without a </a:t>
            </a:r>
            <a:r>
              <a:rPr lang="en-US" dirty="0" err="1" smtClean="0"/>
              <a:t>voteImprovement</a:t>
            </a:r>
            <a:r>
              <a:rPr lang="en-US" dirty="0" smtClean="0"/>
              <a:t> of the situation of women and girls in rural areas</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37</a:t>
            </a:fld>
            <a:endParaRPr lang="fr-CH"/>
          </a:p>
        </p:txBody>
      </p:sp>
    </p:spTree>
    <p:extLst>
      <p:ext uri="{BB962C8B-B14F-4D97-AF65-F5344CB8AC3E}">
        <p14:creationId xmlns:p14="http://schemas.microsoft.com/office/powerpoint/2010/main" val="14119037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38</a:t>
            </a:fld>
            <a:endParaRPr lang="fr-CH"/>
          </a:p>
        </p:txBody>
      </p:sp>
    </p:spTree>
    <p:extLst>
      <p:ext uri="{BB962C8B-B14F-4D97-AF65-F5344CB8AC3E}">
        <p14:creationId xmlns:p14="http://schemas.microsoft.com/office/powerpoint/2010/main" val="77380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a:t>Engage activists on importance/value of</a:t>
            </a:r>
            <a:r>
              <a:rPr lang="fr-CH" baseline="0" dirty="0"/>
              <a:t> these apps</a:t>
            </a:r>
          </a:p>
          <a:p>
            <a:endParaRPr lang="fr-CH" baseline="0" dirty="0"/>
          </a:p>
          <a:p>
            <a:r>
              <a:rPr lang="fr-CH" baseline="0"/>
              <a:t>Possible exercize: Use the language apps to identify existing language</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39</a:t>
            </a:fld>
            <a:endParaRPr lang="fr-CH"/>
          </a:p>
        </p:txBody>
      </p:sp>
    </p:spTree>
    <p:extLst>
      <p:ext uri="{BB962C8B-B14F-4D97-AF65-F5344CB8AC3E}">
        <p14:creationId xmlns:p14="http://schemas.microsoft.com/office/powerpoint/2010/main" val="3211049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fontAlgn="t"/>
            <a:r>
              <a:rPr lang="en-US" dirty="0"/>
              <a:t> The global community is entering a crucial phase for implementation of the 2015 Paris Agreement on climate change. Governments, UN officials and civil society organizations require tools and technical support to comprehend, track, translate and intervene in global policy processes.</a:t>
            </a:r>
          </a:p>
          <a:p>
            <a:pPr fontAlgn="t"/>
            <a:r>
              <a:rPr lang="en-US" dirty="0"/>
              <a:t>Within this context WEDO launched its newest tool to support the efforts: The </a:t>
            </a:r>
            <a:r>
              <a:rPr lang="en-US" b="1" dirty="0"/>
              <a:t>Gender Climate Tracker App</a:t>
            </a:r>
            <a:r>
              <a:rPr lang="en-US" dirty="0"/>
              <a:t> and online platform.</a:t>
            </a:r>
          </a:p>
          <a:p>
            <a:pPr fontAlgn="t"/>
            <a:r>
              <a:rPr lang="en-US" dirty="0"/>
              <a:t>The application will empower decision-makers and advocates alike to translate policies into action and hold governments’ accountable. By compiling policies, mandates, research, decisions and actions related to gender and climate change, the app aims to highlight key gender entry points to facilitate implementation.</a:t>
            </a:r>
          </a:p>
          <a:p>
            <a:endParaRPr lang="en-US" dirty="0"/>
          </a:p>
        </p:txBody>
      </p:sp>
      <p:sp>
        <p:nvSpPr>
          <p:cNvPr id="4" name="3 Marcador de número de diapositiva"/>
          <p:cNvSpPr>
            <a:spLocks noGrp="1"/>
          </p:cNvSpPr>
          <p:nvPr>
            <p:ph type="sldNum" sz="quarter" idx="10"/>
          </p:nvPr>
        </p:nvSpPr>
        <p:spPr/>
        <p:txBody>
          <a:bodyPr/>
          <a:lstStyle/>
          <a:p>
            <a:fld id="{690A2E7F-AD4A-4AE7-8525-06F879CF780C}" type="slidenum">
              <a:rPr lang="en-US" smtClean="0"/>
              <a:pPr/>
              <a:t>40</a:t>
            </a:fld>
            <a:endParaRPr lang="en-US"/>
          </a:p>
        </p:txBody>
      </p:sp>
    </p:spTree>
    <p:extLst>
      <p:ext uri="{BB962C8B-B14F-4D97-AF65-F5344CB8AC3E}">
        <p14:creationId xmlns:p14="http://schemas.microsoft.com/office/powerpoint/2010/main" val="41713822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smtClean="0"/>
              <a:t>Spend</a:t>
            </a:r>
            <a:r>
              <a:rPr lang="fr-CH" dirty="0" smtClean="0"/>
              <a:t> </a:t>
            </a:r>
            <a:r>
              <a:rPr lang="fr-CH" dirty="0" err="1" smtClean="0"/>
              <a:t>some</a:t>
            </a:r>
            <a:r>
              <a:rPr lang="fr-CH" dirty="0" smtClean="0"/>
              <a:t> time on </a:t>
            </a:r>
            <a:r>
              <a:rPr lang="fr-CH" dirty="0" err="1" smtClean="0"/>
              <a:t>this</a:t>
            </a:r>
            <a:endParaRPr lang="fr-CH" dirty="0" smtClean="0"/>
          </a:p>
          <a:p>
            <a:r>
              <a:rPr lang="fr-CH" dirty="0" err="1" smtClean="0"/>
              <a:t>Different</a:t>
            </a:r>
            <a:r>
              <a:rPr lang="fr-CH" dirty="0" smtClean="0"/>
              <a:t> </a:t>
            </a:r>
            <a:r>
              <a:rPr lang="fr-CH" dirty="0" err="1" smtClean="0"/>
              <a:t>lengths</a:t>
            </a:r>
            <a:r>
              <a:rPr lang="fr-CH" baseline="0" dirty="0" smtClean="0"/>
              <a:t> of speeches (tweet to </a:t>
            </a:r>
            <a:r>
              <a:rPr lang="fr-CH" baseline="0" dirty="0" err="1" smtClean="0"/>
              <a:t>paper</a:t>
            </a:r>
            <a:r>
              <a:rPr lang="fr-CH" baseline="0" dirty="0" smtClean="0"/>
              <a:t>)</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41</a:t>
            </a:fld>
            <a:endParaRPr lang="fr-CH"/>
          </a:p>
        </p:txBody>
      </p:sp>
    </p:spTree>
    <p:extLst>
      <p:ext uri="{BB962C8B-B14F-4D97-AF65-F5344CB8AC3E}">
        <p14:creationId xmlns:p14="http://schemas.microsoft.com/office/powerpoint/2010/main" val="157560815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42</a:t>
            </a:fld>
            <a:endParaRPr lang="fr-CH"/>
          </a:p>
        </p:txBody>
      </p:sp>
    </p:spTree>
    <p:extLst>
      <p:ext uri="{BB962C8B-B14F-4D97-AF65-F5344CB8AC3E}">
        <p14:creationId xmlns:p14="http://schemas.microsoft.com/office/powerpoint/2010/main" val="14265775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43</a:t>
            </a:fld>
            <a:endParaRPr lang="fr-CH"/>
          </a:p>
        </p:txBody>
      </p:sp>
    </p:spTree>
    <p:extLst>
      <p:ext uri="{BB962C8B-B14F-4D97-AF65-F5344CB8AC3E}">
        <p14:creationId xmlns:p14="http://schemas.microsoft.com/office/powerpoint/2010/main" val="40859988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44</a:t>
            </a:fld>
            <a:endParaRPr lang="fr-CH"/>
          </a:p>
        </p:txBody>
      </p:sp>
    </p:spTree>
    <p:extLst>
      <p:ext uri="{BB962C8B-B14F-4D97-AF65-F5344CB8AC3E}">
        <p14:creationId xmlns:p14="http://schemas.microsoft.com/office/powerpoint/2010/main" val="338397391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45</a:t>
            </a:fld>
            <a:endParaRPr lang="fr-CH"/>
          </a:p>
        </p:txBody>
      </p:sp>
    </p:spTree>
    <p:extLst>
      <p:ext uri="{BB962C8B-B14F-4D97-AF65-F5344CB8AC3E}">
        <p14:creationId xmlns:p14="http://schemas.microsoft.com/office/powerpoint/2010/main" val="2175803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dirty="0" smtClean="0"/>
              <a:t>1. Introduction </a:t>
            </a:r>
            <a:endParaRPr lang="en-US" sz="1200" dirty="0" smtClean="0"/>
          </a:p>
          <a:p>
            <a:r>
              <a:rPr lang="en-US" sz="1200" b="1" dirty="0" smtClean="0"/>
              <a:t>2. The Commission on the Status of Women and the United Nations - </a:t>
            </a:r>
            <a:r>
              <a:rPr lang="en-US" sz="1200" dirty="0" smtClean="0"/>
              <a:t>The General Assembly; The ECOSOC; UN Women and the CSW; The UN System</a:t>
            </a:r>
          </a:p>
          <a:p>
            <a:r>
              <a:rPr lang="en-US" sz="1200" b="1" dirty="0" smtClean="0"/>
              <a:t>3. International Policies and UN Women’s Conferences</a:t>
            </a: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4. The Sustainable Development Goals: A Transformative Agenda for Gender Equality</a:t>
            </a:r>
          </a:p>
          <a:p>
            <a:r>
              <a:rPr lang="en-US" sz="1200" b="1" dirty="0" smtClean="0"/>
              <a:t>5.  Women’s Human Rights at the UN - </a:t>
            </a:r>
            <a:r>
              <a:rPr lang="en-US" sz="1200" dirty="0" smtClean="0"/>
              <a:t>Gender Equality and Women’s Human Rights; Convention on the Elimination of All Forms of Discrimination against Women (CEDAW); Key Treaties and their Monitoring Committees; Mapping the United Nations Human Rights Treaty System</a:t>
            </a:r>
          </a:p>
          <a:p>
            <a:r>
              <a:rPr lang="en-US" sz="1400" b="1" dirty="0" smtClean="0"/>
              <a:t>6. A Quiz on Women’s Human Rights and the SDGs</a:t>
            </a:r>
          </a:p>
          <a:p>
            <a:r>
              <a:rPr lang="en-US" sz="1400" b="1" dirty="0" smtClean="0"/>
              <a:t>7. Key International Agreements</a:t>
            </a:r>
            <a:endParaRPr lang="en-US" sz="1400" dirty="0" smtClean="0"/>
          </a:p>
          <a:p>
            <a:r>
              <a:rPr lang="en-US" sz="1400" b="1" dirty="0" smtClean="0"/>
              <a:t>8. Language Equals Power - </a:t>
            </a:r>
            <a:r>
              <a:rPr lang="en-US" sz="1400" dirty="0" smtClean="0"/>
              <a:t>Similar, Yet Very Different, Terms; Zeroing In on the Language at the CSW</a:t>
            </a:r>
          </a:p>
          <a:p>
            <a:r>
              <a:rPr lang="en-US" sz="1400" b="1" dirty="0" smtClean="0"/>
              <a:t>9. The CSW: A Case Study  - </a:t>
            </a:r>
            <a:r>
              <a:rPr lang="en-US" sz="1400" dirty="0" smtClean="0"/>
              <a:t>Decision-making at the CSW; Composition of the Delegation and Relationship to the “Capital Cities”; the CSW Official Program; Side Events and Parallel Programs</a:t>
            </a:r>
          </a:p>
          <a:p>
            <a:r>
              <a:rPr lang="en-US" sz="1400" b="1" dirty="0" smtClean="0"/>
              <a:t>10. The Intergovernmental Process</a:t>
            </a:r>
            <a:endParaRPr lang="en-US" sz="1400" dirty="0" smtClean="0"/>
          </a:p>
          <a:p>
            <a:r>
              <a:rPr lang="en-US" sz="1400" dirty="0" smtClean="0"/>
              <a:t>What’s Happening; Preparation and Consideration of the Initial Draft Outcome Text (Zero Draft); First Amendments Proposed by the Member States to the Zero Draft; Integration of the Proposals by the Secretariat, the Chair or the Facilitator – A Distribution of a New Document: Version 1; Rounds of Negotiations and Changes; Notification of Any “Reservations” by Individual Governments</a:t>
            </a:r>
          </a:p>
          <a:p>
            <a:r>
              <a:rPr lang="en-US" sz="1400" b="1" dirty="0" smtClean="0"/>
              <a:t>11.How NGOs Can Influence the Process</a:t>
            </a:r>
            <a:endParaRPr lang="en-US" sz="1400" dirty="0" smtClean="0"/>
          </a:p>
          <a:p>
            <a:r>
              <a:rPr lang="en-US" sz="1400" b="1" dirty="0" smtClean="0"/>
              <a:t>12. Advocacy Toolkit</a:t>
            </a:r>
            <a:endParaRPr lang="en-US" sz="1400" dirty="0" smtClean="0"/>
          </a:p>
          <a:p>
            <a:r>
              <a:rPr lang="en-US" sz="1400" dirty="0" smtClean="0"/>
              <a:t>Preparations; The Advocacy Plan; Building Alliances</a:t>
            </a:r>
          </a:p>
          <a:p>
            <a:r>
              <a:rPr lang="en-US" sz="1400" b="1" dirty="0" smtClean="0"/>
              <a:t>13. Engaging with Social Media</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14. Appendices</a:t>
            </a:r>
            <a:endParaRPr lang="en-US" sz="1400" dirty="0" smtClean="0"/>
          </a:p>
          <a:p>
            <a:endParaRPr lang="en-US" sz="1400" dirty="0" smtClean="0"/>
          </a:p>
          <a:p>
            <a:endParaRPr lang="en-US" sz="1400"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5</a:t>
            </a:fld>
            <a:endParaRPr lang="fr-CH"/>
          </a:p>
        </p:txBody>
      </p:sp>
    </p:spTree>
    <p:extLst>
      <p:ext uri="{BB962C8B-B14F-4D97-AF65-F5344CB8AC3E}">
        <p14:creationId xmlns:p14="http://schemas.microsoft.com/office/powerpoint/2010/main" val="246750907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49</a:t>
            </a:fld>
            <a:endParaRPr lang="fr-CH"/>
          </a:p>
        </p:txBody>
      </p:sp>
    </p:spTree>
    <p:extLst>
      <p:ext uri="{BB962C8B-B14F-4D97-AF65-F5344CB8AC3E}">
        <p14:creationId xmlns:p14="http://schemas.microsoft.com/office/powerpoint/2010/main" val="19925903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50</a:t>
            </a:fld>
            <a:endParaRPr lang="fr-CH"/>
          </a:p>
        </p:txBody>
      </p:sp>
    </p:spTree>
    <p:extLst>
      <p:ext uri="{BB962C8B-B14F-4D97-AF65-F5344CB8AC3E}">
        <p14:creationId xmlns:p14="http://schemas.microsoft.com/office/powerpoint/2010/main" val="8223935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52</a:t>
            </a:fld>
            <a:endParaRPr lang="fr-CH"/>
          </a:p>
        </p:txBody>
      </p:sp>
    </p:spTree>
    <p:extLst>
      <p:ext uri="{BB962C8B-B14F-4D97-AF65-F5344CB8AC3E}">
        <p14:creationId xmlns:p14="http://schemas.microsoft.com/office/powerpoint/2010/main" val="40527956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53</a:t>
            </a:fld>
            <a:endParaRPr lang="fr-CH"/>
          </a:p>
        </p:txBody>
      </p:sp>
    </p:spTree>
    <p:extLst>
      <p:ext uri="{BB962C8B-B14F-4D97-AF65-F5344CB8AC3E}">
        <p14:creationId xmlns:p14="http://schemas.microsoft.com/office/powerpoint/2010/main" val="33706997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that Member State’s political position?</a:t>
            </a:r>
          </a:p>
          <a:p>
            <a:pPr lvl="2"/>
            <a:r>
              <a:rPr lang="en-US" dirty="0"/>
              <a:t>Determined by religion?</a:t>
            </a:r>
          </a:p>
          <a:p>
            <a:pPr lvl="2"/>
            <a:r>
              <a:rPr lang="en-US" dirty="0"/>
              <a:t>Oriented to private sector / neoliberal agenda?</a:t>
            </a:r>
          </a:p>
          <a:p>
            <a:pPr lvl="2"/>
            <a:r>
              <a:rPr lang="en-US" dirty="0"/>
              <a:t>Etc.</a:t>
            </a:r>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54</a:t>
            </a:fld>
            <a:endParaRPr lang="fr-CH"/>
          </a:p>
        </p:txBody>
      </p:sp>
    </p:spTree>
    <p:extLst>
      <p:ext uri="{BB962C8B-B14F-4D97-AF65-F5344CB8AC3E}">
        <p14:creationId xmlns:p14="http://schemas.microsoft.com/office/powerpoint/2010/main" val="41805797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en-US" sz="1200" dirty="0" smtClean="0">
                <a:solidFill>
                  <a:srgbClr val="00B050"/>
                </a:solidFill>
              </a:rPr>
              <a:t>---2014-2017</a:t>
            </a:r>
          </a:p>
          <a:p>
            <a:pPr lvl="0"/>
            <a:r>
              <a:rPr lang="en-US" sz="1200" dirty="0" smtClean="0"/>
              <a:t>Commission on the Status of Women, Beijing + 20 </a:t>
            </a:r>
          </a:p>
          <a:p>
            <a:r>
              <a:rPr lang="en-US" sz="1200" dirty="0" smtClean="0"/>
              <a:t>Disaster Risk Reduction, Sendai</a:t>
            </a:r>
          </a:p>
          <a:p>
            <a:r>
              <a:rPr lang="en-US" sz="1200" dirty="0" smtClean="0"/>
              <a:t>Commission on Population and Development</a:t>
            </a:r>
          </a:p>
          <a:p>
            <a:r>
              <a:rPr lang="en-US" sz="1200" dirty="0" smtClean="0"/>
              <a:t>Financing for Development, in Addis Ababa</a:t>
            </a:r>
          </a:p>
          <a:p>
            <a:pPr lvl="0"/>
            <a:r>
              <a:rPr lang="en-US" sz="1200" dirty="0" smtClean="0"/>
              <a:t>Post-2015 Sustainable Development Agenda (Agenda 2030 &amp; SDGs)</a:t>
            </a:r>
          </a:p>
          <a:p>
            <a:pPr lvl="0"/>
            <a:r>
              <a:rPr lang="en-US" sz="1200" dirty="0" smtClean="0"/>
              <a:t>United Nations Framework Convention on Climate Change</a:t>
            </a:r>
          </a:p>
          <a:p>
            <a:pPr lvl="0"/>
            <a:r>
              <a:rPr lang="en-US" sz="1200" dirty="0" smtClean="0"/>
              <a:t>---Other spaces to watch</a:t>
            </a:r>
          </a:p>
          <a:p>
            <a:pPr lvl="0"/>
            <a:r>
              <a:rPr lang="en-US" sz="1200" dirty="0" smtClean="0"/>
              <a:t>Human Rights Council</a:t>
            </a:r>
          </a:p>
          <a:p>
            <a:pPr lvl="0"/>
            <a:r>
              <a:rPr lang="en-US" sz="1200" dirty="0" smtClean="0"/>
              <a:t>CEDAW Committee (legal)</a:t>
            </a:r>
          </a:p>
          <a:p>
            <a:pPr lvl="0"/>
            <a:r>
              <a:rPr lang="en-US" sz="1200" dirty="0" smtClean="0"/>
              <a:t>International Financial Institutions</a:t>
            </a:r>
          </a:p>
          <a:p>
            <a:pPr lvl="0"/>
            <a:r>
              <a:rPr lang="en-US" sz="1200" dirty="0" smtClean="0"/>
              <a:t>Trade Agreements</a:t>
            </a:r>
          </a:p>
          <a:p>
            <a:pPr lvl="0"/>
            <a:r>
              <a:rPr lang="en-US" sz="1200" dirty="0" smtClean="0"/>
              <a:t>Green Climate Fund</a:t>
            </a:r>
          </a:p>
          <a:p>
            <a:r>
              <a:rPr lang="en-US" sz="1200" dirty="0" smtClean="0"/>
              <a:t>---</a:t>
            </a:r>
            <a:r>
              <a:rPr lang="fr-CH" dirty="0" err="1" smtClean="0"/>
              <a:t>Also</a:t>
            </a:r>
            <a:r>
              <a:rPr lang="fr-CH" dirty="0" smtClean="0"/>
              <a:t>, </a:t>
            </a:r>
            <a:r>
              <a:rPr lang="fr-CH" dirty="0" err="1" smtClean="0"/>
              <a:t>Legal</a:t>
            </a:r>
            <a:r>
              <a:rPr lang="fr-CH" baseline="0" dirty="0" smtClean="0"/>
              <a:t> &amp; Normative Framework for </a:t>
            </a:r>
            <a:r>
              <a:rPr lang="fr-CH" baseline="0" dirty="0" err="1" smtClean="0"/>
              <a:t>women’s</a:t>
            </a:r>
            <a:r>
              <a:rPr lang="fr-CH" baseline="0" dirty="0" smtClean="0"/>
              <a:t> </a:t>
            </a:r>
            <a:r>
              <a:rPr lang="fr-CH" baseline="0" dirty="0" err="1" smtClean="0"/>
              <a:t>human</a:t>
            </a:r>
            <a:r>
              <a:rPr lang="fr-CH" baseline="0" dirty="0" smtClean="0"/>
              <a:t> </a:t>
            </a:r>
            <a:r>
              <a:rPr lang="fr-CH" baseline="0" dirty="0" err="1" smtClean="0"/>
              <a:t>rights</a:t>
            </a:r>
            <a:r>
              <a:rPr lang="fr-CH" baseline="0" dirty="0" smtClean="0"/>
              <a:t> and </a:t>
            </a:r>
            <a:r>
              <a:rPr lang="fr-CH" baseline="0" dirty="0" err="1" smtClean="0"/>
              <a:t>gender</a:t>
            </a:r>
            <a:r>
              <a:rPr lang="fr-CH" baseline="0" dirty="0" smtClean="0"/>
              <a:t> </a:t>
            </a:r>
            <a:r>
              <a:rPr lang="fr-CH" baseline="0" dirty="0" err="1" smtClean="0"/>
              <a:t>equality</a:t>
            </a:r>
            <a:r>
              <a:rPr lang="fr-CH" baseline="0" dirty="0" smtClean="0"/>
              <a:t>:</a:t>
            </a:r>
            <a:endParaRPr lang="fr-CH" dirty="0" smtClean="0"/>
          </a:p>
          <a:p>
            <a:pPr lvl="0"/>
            <a:r>
              <a:rPr lang="en-US" sz="1200" dirty="0" smtClean="0">
                <a:solidFill>
                  <a:srgbClr val="7030A0"/>
                </a:solidFill>
              </a:rPr>
              <a:t>CEDAW (1979)</a:t>
            </a:r>
          </a:p>
          <a:p>
            <a:pPr lvl="0"/>
            <a:r>
              <a:rPr lang="en-US" sz="1200" dirty="0" smtClean="0">
                <a:solidFill>
                  <a:srgbClr val="00B050"/>
                </a:solidFill>
              </a:rPr>
              <a:t>Agenda 21 (1992) </a:t>
            </a:r>
          </a:p>
          <a:p>
            <a:pPr lvl="0"/>
            <a:r>
              <a:rPr lang="en-US" sz="1200" dirty="0" smtClean="0">
                <a:solidFill>
                  <a:srgbClr val="7030A0"/>
                </a:solidFill>
              </a:rPr>
              <a:t>Beijing Platform for Action (1995</a:t>
            </a:r>
            <a:r>
              <a:rPr lang="en-US" sz="1200" dirty="0" smtClean="0"/>
              <a:t>)</a:t>
            </a:r>
          </a:p>
          <a:p>
            <a:pPr lvl="0"/>
            <a:r>
              <a:rPr lang="en-US" sz="1200" dirty="0" smtClean="0">
                <a:solidFill>
                  <a:srgbClr val="00B050"/>
                </a:solidFill>
              </a:rPr>
              <a:t>Agenda 2030 and the SDGs (</a:t>
            </a:r>
            <a:r>
              <a:rPr lang="en-US" sz="1200" dirty="0" smtClean="0">
                <a:solidFill>
                  <a:srgbClr val="7030A0"/>
                </a:solidFill>
              </a:rPr>
              <a:t>2015</a:t>
            </a:r>
            <a:r>
              <a:rPr lang="en-US" sz="1200" dirty="0" smtClean="0">
                <a:solidFill>
                  <a:srgbClr val="00B050"/>
                </a:solidFill>
              </a:rPr>
              <a:t>)</a:t>
            </a:r>
          </a:p>
          <a:p>
            <a:pPr lvl="0"/>
            <a:endParaRPr lang="en-US" sz="1200" dirty="0" smtClean="0"/>
          </a:p>
          <a:p>
            <a:pPr lvl="0"/>
            <a:endParaRPr lang="en-US" sz="1200" dirty="0" smtClean="0">
              <a:solidFill>
                <a:srgbClr val="00B050"/>
              </a:solidFill>
            </a:endParaRPr>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55</a:t>
            </a:fld>
            <a:endParaRPr lang="fr-CH"/>
          </a:p>
        </p:txBody>
      </p:sp>
    </p:spTree>
    <p:extLst>
      <p:ext uri="{BB962C8B-B14F-4D97-AF65-F5344CB8AC3E}">
        <p14:creationId xmlns:p14="http://schemas.microsoft.com/office/powerpoint/2010/main" val="386805364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a:t>
            </a:r>
            <a:r>
              <a:rPr lang="fr-CH" baseline="0" dirty="0" err="1"/>
              <a:t>Verb</a:t>
            </a:r>
            <a:r>
              <a:rPr lang="fr-CH" baseline="0" dirty="0"/>
              <a:t> </a:t>
            </a:r>
            <a:r>
              <a:rPr lang="fr-CH" baseline="0" dirty="0" err="1"/>
              <a:t>Choice</a:t>
            </a:r>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56</a:t>
            </a:fld>
            <a:endParaRPr lang="fr-CH"/>
          </a:p>
        </p:txBody>
      </p:sp>
    </p:spTree>
    <p:extLst>
      <p:ext uri="{BB962C8B-B14F-4D97-AF65-F5344CB8AC3E}">
        <p14:creationId xmlns:p14="http://schemas.microsoft.com/office/powerpoint/2010/main" val="22043166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H" dirty="0" err="1"/>
              <a:t>Example</a:t>
            </a:r>
            <a:r>
              <a:rPr lang="fr-CH" dirty="0"/>
              <a:t> of the MS additions/</a:t>
            </a:r>
            <a:r>
              <a:rPr lang="fr-CH" dirty="0" err="1"/>
              <a:t>edits</a:t>
            </a:r>
            <a:r>
              <a:rPr lang="fr-CH" baseline="0" dirty="0"/>
              <a:t> &amp; </a:t>
            </a:r>
            <a:r>
              <a:rPr lang="fr-CH" baseline="0" dirty="0" err="1"/>
              <a:t>advocacy</a:t>
            </a:r>
            <a:r>
              <a:rPr lang="fr-CH" baseline="0" dirty="0"/>
              <a:t>/</a:t>
            </a:r>
            <a:r>
              <a:rPr lang="fr-CH" baseline="0" dirty="0" err="1"/>
              <a:t>analysis</a:t>
            </a:r>
            <a:r>
              <a:rPr lang="fr-CH" baseline="0" dirty="0"/>
              <a:t> – Issues important to the </a:t>
            </a:r>
            <a:r>
              <a:rPr lang="fr-CH" baseline="0" dirty="0" err="1"/>
              <a:t>advocate</a:t>
            </a:r>
            <a:endParaRPr lang="fr-CH" dirty="0"/>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57</a:t>
            </a:fld>
            <a:endParaRPr lang="fr-CH"/>
          </a:p>
        </p:txBody>
      </p:sp>
    </p:spTree>
    <p:extLst>
      <p:ext uri="{BB962C8B-B14F-4D97-AF65-F5344CB8AC3E}">
        <p14:creationId xmlns:p14="http://schemas.microsoft.com/office/powerpoint/2010/main" val="483931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H" sz="3200" dirty="0" smtClean="0"/>
              <a:t>ECOSOC: the </a:t>
            </a:r>
            <a:r>
              <a:rPr lang="fr-CH" sz="3200" dirty="0" err="1" smtClean="0"/>
              <a:t>gate</a:t>
            </a:r>
            <a:r>
              <a:rPr lang="fr-CH" sz="3200" dirty="0" smtClean="0"/>
              <a:t> to the UN </a:t>
            </a:r>
          </a:p>
          <a:p>
            <a:endParaRPr lang="fr-CH" sz="3200" dirty="0" smtClean="0"/>
          </a:p>
          <a:p>
            <a:r>
              <a:rPr lang="fr-CH" sz="3200" dirty="0" smtClean="0"/>
              <a:t>The Consultative </a:t>
            </a:r>
            <a:r>
              <a:rPr lang="fr-CH" sz="3200" dirty="0" err="1" smtClean="0"/>
              <a:t>Status</a:t>
            </a:r>
            <a:endParaRPr lang="fr-CH" sz="3200" dirty="0" smtClean="0"/>
          </a:p>
          <a:p>
            <a:pPr lvl="1"/>
            <a:r>
              <a:rPr lang="fr-CH" dirty="0" smtClean="0"/>
              <a:t>General Consultative </a:t>
            </a:r>
            <a:r>
              <a:rPr lang="fr-CH" dirty="0" err="1" smtClean="0"/>
              <a:t>Status</a:t>
            </a:r>
            <a:endParaRPr lang="fr-CH" dirty="0" smtClean="0"/>
          </a:p>
          <a:p>
            <a:pPr lvl="1"/>
            <a:r>
              <a:rPr lang="fr-CH" dirty="0" err="1" smtClean="0"/>
              <a:t>Special</a:t>
            </a:r>
            <a:r>
              <a:rPr lang="fr-CH" dirty="0" smtClean="0"/>
              <a:t> Consultative </a:t>
            </a:r>
            <a:r>
              <a:rPr lang="fr-CH" dirty="0" err="1" smtClean="0"/>
              <a:t>Status</a:t>
            </a:r>
            <a:endParaRPr lang="fr-CH" dirty="0" smtClean="0"/>
          </a:p>
          <a:p>
            <a:pPr lvl="1"/>
            <a:endParaRPr lang="fr-CH" dirty="0" smtClean="0"/>
          </a:p>
          <a:p>
            <a:r>
              <a:rPr lang="fr-CH" dirty="0" smtClean="0"/>
              <a:t>Access to all meetings?</a:t>
            </a:r>
          </a:p>
          <a:p>
            <a:pPr lvl="1"/>
            <a:r>
              <a:rPr lang="fr-CH" dirty="0" smtClean="0"/>
              <a:t>Official program</a:t>
            </a:r>
          </a:p>
          <a:p>
            <a:pPr lvl="1"/>
            <a:r>
              <a:rPr lang="fr-CH" dirty="0" err="1" smtClean="0"/>
              <a:t>Closed</a:t>
            </a:r>
            <a:r>
              <a:rPr lang="fr-CH" dirty="0" smtClean="0"/>
              <a:t>/</a:t>
            </a:r>
            <a:r>
              <a:rPr lang="fr-CH" dirty="0" err="1" smtClean="0"/>
              <a:t>private</a:t>
            </a:r>
            <a:r>
              <a:rPr lang="fr-CH" dirty="0" smtClean="0"/>
              <a:t> meetings</a:t>
            </a:r>
          </a:p>
          <a:p>
            <a:endParaRPr lang="en-US"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6</a:t>
            </a:fld>
            <a:endParaRPr lang="fr-CH"/>
          </a:p>
        </p:txBody>
      </p:sp>
    </p:spTree>
    <p:extLst>
      <p:ext uri="{BB962C8B-B14F-4D97-AF65-F5344CB8AC3E}">
        <p14:creationId xmlns:p14="http://schemas.microsoft.com/office/powerpoint/2010/main" val="1595403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0"/>
            <a:r>
              <a:rPr lang="en-US" sz="1200" dirty="0" smtClean="0">
                <a:solidFill>
                  <a:srgbClr val="00B050"/>
                </a:solidFill>
              </a:rPr>
              <a:t>---2014-2017</a:t>
            </a:r>
          </a:p>
          <a:p>
            <a:pPr lvl="0"/>
            <a:r>
              <a:rPr lang="en-US" sz="1200" dirty="0" smtClean="0"/>
              <a:t>Commission on the Status of Women, Beijing + 20 </a:t>
            </a:r>
          </a:p>
          <a:p>
            <a:r>
              <a:rPr lang="en-US" sz="1200" dirty="0" smtClean="0"/>
              <a:t>Disaster Risk Reduction, Sendai</a:t>
            </a:r>
          </a:p>
          <a:p>
            <a:r>
              <a:rPr lang="en-US" sz="1200" dirty="0" smtClean="0"/>
              <a:t>Commission on Population and Development</a:t>
            </a:r>
          </a:p>
          <a:p>
            <a:r>
              <a:rPr lang="en-US" sz="1200" dirty="0" smtClean="0"/>
              <a:t>Financing for Development, in Addis Ababa</a:t>
            </a:r>
          </a:p>
          <a:p>
            <a:pPr lvl="0"/>
            <a:r>
              <a:rPr lang="en-US" sz="1200" dirty="0" smtClean="0"/>
              <a:t>Post-2015 Sustainable Development Agenda (Agenda 2030 &amp; SDGs)</a:t>
            </a:r>
          </a:p>
          <a:p>
            <a:pPr lvl="0"/>
            <a:r>
              <a:rPr lang="en-US" sz="1200" dirty="0" smtClean="0"/>
              <a:t>United Nations Framework Convention on Climate Change</a:t>
            </a:r>
          </a:p>
          <a:p>
            <a:pPr lvl="0"/>
            <a:r>
              <a:rPr lang="en-US" sz="1200" dirty="0" smtClean="0"/>
              <a:t>---Other spaces to watch</a:t>
            </a:r>
          </a:p>
          <a:p>
            <a:pPr lvl="0"/>
            <a:r>
              <a:rPr lang="en-US" sz="1200" dirty="0" smtClean="0"/>
              <a:t>Human Rights Council</a:t>
            </a:r>
          </a:p>
          <a:p>
            <a:pPr lvl="0"/>
            <a:r>
              <a:rPr lang="en-US" sz="1200" dirty="0" smtClean="0"/>
              <a:t>CEDAW Committee (legal)</a:t>
            </a:r>
          </a:p>
          <a:p>
            <a:pPr lvl="0"/>
            <a:r>
              <a:rPr lang="en-US" sz="1200" dirty="0" smtClean="0"/>
              <a:t>International Financial Institutions</a:t>
            </a:r>
          </a:p>
          <a:p>
            <a:pPr lvl="0"/>
            <a:r>
              <a:rPr lang="en-US" sz="1200" dirty="0" smtClean="0"/>
              <a:t>Trade Agreements</a:t>
            </a:r>
          </a:p>
          <a:p>
            <a:pPr lvl="0"/>
            <a:r>
              <a:rPr lang="en-US" sz="1200" dirty="0" smtClean="0"/>
              <a:t>Green Climate Fund</a:t>
            </a:r>
          </a:p>
          <a:p>
            <a:r>
              <a:rPr lang="en-US" sz="1200" dirty="0" smtClean="0"/>
              <a:t>---</a:t>
            </a:r>
            <a:r>
              <a:rPr lang="fr-CH" dirty="0" err="1" smtClean="0"/>
              <a:t>Also</a:t>
            </a:r>
            <a:r>
              <a:rPr lang="fr-CH" dirty="0" smtClean="0"/>
              <a:t>, </a:t>
            </a:r>
            <a:r>
              <a:rPr lang="fr-CH" dirty="0" err="1" smtClean="0"/>
              <a:t>Legal</a:t>
            </a:r>
            <a:r>
              <a:rPr lang="fr-CH" baseline="0" dirty="0" smtClean="0"/>
              <a:t> &amp; Normative Framework for </a:t>
            </a:r>
            <a:r>
              <a:rPr lang="fr-CH" baseline="0" dirty="0" err="1" smtClean="0"/>
              <a:t>women’s</a:t>
            </a:r>
            <a:r>
              <a:rPr lang="fr-CH" baseline="0" dirty="0" smtClean="0"/>
              <a:t> </a:t>
            </a:r>
            <a:r>
              <a:rPr lang="fr-CH" baseline="0" dirty="0" err="1" smtClean="0"/>
              <a:t>human</a:t>
            </a:r>
            <a:r>
              <a:rPr lang="fr-CH" baseline="0" dirty="0" smtClean="0"/>
              <a:t> </a:t>
            </a:r>
            <a:r>
              <a:rPr lang="fr-CH" baseline="0" dirty="0" err="1" smtClean="0"/>
              <a:t>rights</a:t>
            </a:r>
            <a:r>
              <a:rPr lang="fr-CH" baseline="0" dirty="0" smtClean="0"/>
              <a:t> and </a:t>
            </a:r>
            <a:r>
              <a:rPr lang="fr-CH" baseline="0" dirty="0" err="1" smtClean="0"/>
              <a:t>gender</a:t>
            </a:r>
            <a:r>
              <a:rPr lang="fr-CH" baseline="0" dirty="0" smtClean="0"/>
              <a:t> </a:t>
            </a:r>
            <a:r>
              <a:rPr lang="fr-CH" baseline="0" dirty="0" err="1" smtClean="0"/>
              <a:t>equality</a:t>
            </a:r>
            <a:r>
              <a:rPr lang="fr-CH" baseline="0" dirty="0" smtClean="0"/>
              <a:t>:</a:t>
            </a:r>
            <a:endParaRPr lang="fr-CH" dirty="0" smtClean="0"/>
          </a:p>
          <a:p>
            <a:pPr lvl="0"/>
            <a:r>
              <a:rPr lang="en-US" sz="1200" dirty="0" smtClean="0">
                <a:solidFill>
                  <a:srgbClr val="7030A0"/>
                </a:solidFill>
              </a:rPr>
              <a:t>CEDAW (1979)</a:t>
            </a:r>
          </a:p>
          <a:p>
            <a:pPr lvl="0"/>
            <a:r>
              <a:rPr lang="en-US" sz="1200" dirty="0" smtClean="0">
                <a:solidFill>
                  <a:srgbClr val="00B050"/>
                </a:solidFill>
              </a:rPr>
              <a:t>Agenda 21 (1992) </a:t>
            </a:r>
          </a:p>
          <a:p>
            <a:pPr lvl="0"/>
            <a:r>
              <a:rPr lang="en-US" sz="1200" dirty="0" smtClean="0">
                <a:solidFill>
                  <a:srgbClr val="7030A0"/>
                </a:solidFill>
              </a:rPr>
              <a:t>Beijing Platform for Action (1995</a:t>
            </a:r>
            <a:r>
              <a:rPr lang="en-US" sz="1200" dirty="0" smtClean="0"/>
              <a:t>)</a:t>
            </a:r>
          </a:p>
          <a:p>
            <a:pPr lvl="0"/>
            <a:r>
              <a:rPr lang="en-US" sz="1200" dirty="0" smtClean="0">
                <a:solidFill>
                  <a:srgbClr val="00B050"/>
                </a:solidFill>
              </a:rPr>
              <a:t>Agenda 2030 and the SDGs (</a:t>
            </a:r>
            <a:r>
              <a:rPr lang="en-US" sz="1200" dirty="0" smtClean="0">
                <a:solidFill>
                  <a:srgbClr val="7030A0"/>
                </a:solidFill>
              </a:rPr>
              <a:t>2015</a:t>
            </a:r>
            <a:r>
              <a:rPr lang="en-US" sz="1200" dirty="0" smtClean="0">
                <a:solidFill>
                  <a:srgbClr val="00B050"/>
                </a:solidFill>
              </a:rPr>
              <a:t>)</a:t>
            </a:r>
          </a:p>
          <a:p>
            <a:pPr lvl="0"/>
            <a:endParaRPr lang="en-US" sz="1200" dirty="0" smtClean="0"/>
          </a:p>
          <a:p>
            <a:pPr lvl="0"/>
            <a:endParaRPr lang="en-US" sz="1200" dirty="0" smtClean="0">
              <a:solidFill>
                <a:srgbClr val="00B050"/>
              </a:solidFill>
            </a:endParaRPr>
          </a:p>
          <a:p>
            <a:endParaRPr lang="fr-CH"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7</a:t>
            </a:fld>
            <a:endParaRPr lang="fr-CH"/>
          </a:p>
        </p:txBody>
      </p:sp>
    </p:spTree>
    <p:extLst>
      <p:ext uri="{BB962C8B-B14F-4D97-AF65-F5344CB8AC3E}">
        <p14:creationId xmlns:p14="http://schemas.microsoft.com/office/powerpoint/2010/main" val="411060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0A2E7F-AD4A-4AE7-8525-06F879CF780C}" type="slidenum">
              <a:rPr lang="en-US" smtClean="0"/>
              <a:pPr/>
              <a:t>8</a:t>
            </a:fld>
            <a:endParaRPr lang="en-US"/>
          </a:p>
        </p:txBody>
      </p:sp>
    </p:spTree>
    <p:extLst>
      <p:ext uri="{BB962C8B-B14F-4D97-AF65-F5344CB8AC3E}">
        <p14:creationId xmlns:p14="http://schemas.microsoft.com/office/powerpoint/2010/main" val="104455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Overview of key issues at play today for</a:t>
            </a:r>
            <a:r>
              <a:rPr lang="en-US" baseline="0" dirty="0" smtClean="0"/>
              <a:t> women/women’s rights/gender equality (as seen in life, in policy spaces, </a:t>
            </a:r>
            <a:r>
              <a:rPr lang="en-US" baseline="0" dirty="0" err="1" smtClean="0"/>
              <a:t>etc</a:t>
            </a:r>
            <a:r>
              <a:rPr lang="en-US" baseline="0" dirty="0" smtClean="0"/>
              <a:t>)</a:t>
            </a:r>
          </a:p>
          <a:p>
            <a:endParaRPr lang="en-US" dirty="0" smtClean="0"/>
          </a:p>
          <a:p>
            <a:r>
              <a:rPr lang="en-US" b="1" dirty="0" smtClean="0"/>
              <a:t>Ask</a:t>
            </a:r>
            <a:r>
              <a:rPr lang="en-US" b="1" baseline="0" dirty="0" smtClean="0"/>
              <a:t> </a:t>
            </a:r>
            <a:r>
              <a:rPr lang="en-US" b="1" baseline="0" dirty="0"/>
              <a:t>if they have anything to add as </a:t>
            </a:r>
            <a:r>
              <a:rPr lang="en-US" b="1" baseline="0" dirty="0" smtClean="0"/>
              <a:t>issues/challenge </a:t>
            </a:r>
            <a:r>
              <a:rPr lang="en-US" b="1" baseline="0" dirty="0"/>
              <a:t>of </a:t>
            </a:r>
            <a:r>
              <a:rPr lang="en-US" b="1" baseline="0" dirty="0" smtClean="0"/>
              <a:t>today</a:t>
            </a:r>
            <a:endParaRPr lang="en-US" b="1" dirty="0"/>
          </a:p>
        </p:txBody>
      </p:sp>
      <p:sp>
        <p:nvSpPr>
          <p:cNvPr id="4" name="Slide Number Placeholder 3"/>
          <p:cNvSpPr>
            <a:spLocks noGrp="1"/>
          </p:cNvSpPr>
          <p:nvPr>
            <p:ph type="sldNum" sz="quarter" idx="10"/>
          </p:nvPr>
        </p:nvSpPr>
        <p:spPr/>
        <p:txBody>
          <a:bodyPr/>
          <a:lstStyle/>
          <a:p>
            <a:fld id="{52DA11B7-8F26-4883-A2CB-921FAB9D7461}" type="slidenum">
              <a:rPr lang="fr-CH" smtClean="0"/>
              <a:pPr/>
              <a:t>9</a:t>
            </a:fld>
            <a:endParaRPr lang="fr-CH"/>
          </a:p>
        </p:txBody>
      </p:sp>
    </p:spTree>
    <p:extLst>
      <p:ext uri="{BB962C8B-B14F-4D97-AF65-F5344CB8AC3E}">
        <p14:creationId xmlns:p14="http://schemas.microsoft.com/office/powerpoint/2010/main" val="3845708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sz="1400" dirty="0"/>
          </a:p>
        </p:txBody>
      </p:sp>
      <p:sp>
        <p:nvSpPr>
          <p:cNvPr id="4" name="Espace réservé du numéro de diapositive 3"/>
          <p:cNvSpPr>
            <a:spLocks noGrp="1"/>
          </p:cNvSpPr>
          <p:nvPr>
            <p:ph type="sldNum" sz="quarter" idx="10"/>
          </p:nvPr>
        </p:nvSpPr>
        <p:spPr/>
        <p:txBody>
          <a:bodyPr/>
          <a:lstStyle/>
          <a:p>
            <a:fld id="{52DA11B7-8F26-4883-A2CB-921FAB9D7461}" type="slidenum">
              <a:rPr lang="fr-CH" smtClean="0"/>
              <a:pPr/>
              <a:t>10</a:t>
            </a:fld>
            <a:endParaRPr lang="fr-CH"/>
          </a:p>
        </p:txBody>
      </p:sp>
    </p:spTree>
    <p:extLst>
      <p:ext uri="{BB962C8B-B14F-4D97-AF65-F5344CB8AC3E}">
        <p14:creationId xmlns:p14="http://schemas.microsoft.com/office/powerpoint/2010/main" val="9608079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761189"/>
            <a:ext cx="9144000" cy="2387600"/>
          </a:xfrm>
        </p:spPr>
        <p:txBody>
          <a:bodyPr anchor="b"/>
          <a:lstStyle>
            <a:lvl1pPr algn="ctr">
              <a:defRPr sz="6000"/>
            </a:lvl1pPr>
          </a:lstStyle>
          <a:p>
            <a:endParaRPr lang="fr-CH" dirty="0"/>
          </a:p>
        </p:txBody>
      </p:sp>
      <p:sp>
        <p:nvSpPr>
          <p:cNvPr id="3" name="Sous-titre 2"/>
          <p:cNvSpPr>
            <a:spLocks noGrp="1"/>
          </p:cNvSpPr>
          <p:nvPr>
            <p:ph type="subTitle" idx="1"/>
          </p:nvPr>
        </p:nvSpPr>
        <p:spPr>
          <a:xfrm>
            <a:off x="1524000" y="4328546"/>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endParaRPr lang="fr-CH" dirty="0"/>
          </a:p>
        </p:txBody>
      </p:sp>
      <p:sp>
        <p:nvSpPr>
          <p:cNvPr id="4" name="Espace réservé de la date 3"/>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C77106A-4F6A-4C80-A0E9-CC5E7EB90878}" type="slidenum">
              <a:rPr lang="fr-CH" smtClean="0"/>
              <a:pPr/>
              <a:t>‹#›</a:t>
            </a:fld>
            <a:endParaRPr lang="fr-CH"/>
          </a:p>
        </p:txBody>
      </p:sp>
      <p:pic>
        <p:nvPicPr>
          <p:cNvPr id="7" name="Image 6"/>
          <p:cNvPicPr>
            <a:picLocks noChangeAspect="1"/>
          </p:cNvPicPr>
          <p:nvPr userDrawn="1"/>
        </p:nvPicPr>
        <p:blipFill>
          <a:blip r:embed="rId2"/>
          <a:stretch>
            <a:fillRect/>
          </a:stretch>
        </p:blipFill>
        <p:spPr>
          <a:xfrm>
            <a:off x="4008187" y="-2944"/>
            <a:ext cx="4186295" cy="2721092"/>
          </a:xfrm>
          <a:prstGeom prst="rect">
            <a:avLst/>
          </a:prstGeom>
        </p:spPr>
      </p:pic>
    </p:spTree>
    <p:extLst>
      <p:ext uri="{BB962C8B-B14F-4D97-AF65-F5344CB8AC3E}">
        <p14:creationId xmlns:p14="http://schemas.microsoft.com/office/powerpoint/2010/main" val="684462699"/>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1081817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109082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10"/>
          </p:nvPr>
        </p:nvSpPr>
        <p:spPr/>
        <p:txBody>
          <a:bodyPr/>
          <a:lstStyle>
            <a:lvl1pPr>
              <a:defRPr/>
            </a:lvl1pPr>
          </a:lstStyle>
          <a:p>
            <a:r>
              <a:rPr lang="fr-CH" dirty="0"/>
              <a:t>NGO CSW NY</a:t>
            </a:r>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C77106A-4F6A-4C80-A0E9-CC5E7EB90878}" type="slidenum">
              <a:rPr lang="fr-CH" smtClean="0"/>
              <a:pPr/>
              <a:t>‹#›</a:t>
            </a:fld>
            <a:endParaRPr lang="fr-CH"/>
          </a:p>
        </p:txBody>
      </p:sp>
      <p:pic>
        <p:nvPicPr>
          <p:cNvPr id="7" name="Image 6"/>
          <p:cNvPicPr>
            <a:picLocks noChangeAspect="1"/>
          </p:cNvPicPr>
          <p:nvPr userDrawn="1"/>
        </p:nvPicPr>
        <p:blipFill>
          <a:blip r:embed="rId2"/>
          <a:stretch>
            <a:fillRect/>
          </a:stretch>
        </p:blipFill>
        <p:spPr>
          <a:xfrm>
            <a:off x="9143868" y="-4261"/>
            <a:ext cx="3048264" cy="1981372"/>
          </a:xfrm>
          <a:prstGeom prst="rect">
            <a:avLst/>
          </a:prstGeom>
        </p:spPr>
      </p:pic>
    </p:spTree>
    <p:extLst>
      <p:ext uri="{BB962C8B-B14F-4D97-AF65-F5344CB8AC3E}">
        <p14:creationId xmlns:p14="http://schemas.microsoft.com/office/powerpoint/2010/main" val="355559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H"/>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1398342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e la date 4"/>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4010750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fr-CH"/>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Espace réservé de la date 6"/>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118612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e la date 2"/>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645527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420067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1376836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H"/>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8BDE4EC-43C7-45D6-9D64-0992D089A579}" type="datetimeFigureOut">
              <a:rPr lang="fr-CH" smtClean="0"/>
              <a:pPr/>
              <a:t>17.03.2017</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5C77106A-4F6A-4C80-A0E9-CC5E7EB90878}" type="slidenum">
              <a:rPr lang="fr-CH" smtClean="0"/>
              <a:pPr/>
              <a:t>‹#›</a:t>
            </a:fld>
            <a:endParaRPr lang="fr-CH"/>
          </a:p>
        </p:txBody>
      </p:sp>
    </p:spTree>
    <p:extLst>
      <p:ext uri="{BB962C8B-B14F-4D97-AF65-F5344CB8AC3E}">
        <p14:creationId xmlns:p14="http://schemas.microsoft.com/office/powerpoint/2010/main" val="357984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H"/>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DE4EC-43C7-45D6-9D64-0992D089A579}" type="datetimeFigureOut">
              <a:rPr lang="fr-CH" smtClean="0"/>
              <a:pPr/>
              <a:t>17.03.2017</a:t>
            </a:fld>
            <a:endParaRPr lang="fr-CH"/>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7106A-4F6A-4C80-A0E9-CC5E7EB90878}" type="slidenum">
              <a:rPr lang="fr-CH" smtClean="0"/>
              <a:pPr/>
              <a:t>‹#›</a:t>
            </a:fld>
            <a:endParaRPr lang="fr-CH"/>
          </a:p>
        </p:txBody>
      </p:sp>
    </p:spTree>
    <p:extLst>
      <p:ext uri="{BB962C8B-B14F-4D97-AF65-F5344CB8AC3E}">
        <p14:creationId xmlns:p14="http://schemas.microsoft.com/office/powerpoint/2010/main" val="1749316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s://genderclimatetracker.org/"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934928"/>
            <a:ext cx="9144000" cy="1848765"/>
          </a:xfrm>
        </p:spPr>
        <p:txBody>
          <a:bodyPr>
            <a:normAutofit/>
          </a:bodyPr>
          <a:lstStyle/>
          <a:p>
            <a:r>
              <a:rPr lang="fr-CH" sz="4000" dirty="0">
                <a:solidFill>
                  <a:srgbClr val="FF0000"/>
                </a:solidFill>
              </a:rPr>
              <a:t>Welcome to the </a:t>
            </a:r>
            <a:br>
              <a:rPr lang="fr-CH" sz="4000" dirty="0">
                <a:solidFill>
                  <a:srgbClr val="FF0000"/>
                </a:solidFill>
              </a:rPr>
            </a:br>
            <a:r>
              <a:rPr lang="fr-CH" sz="4000" dirty="0">
                <a:solidFill>
                  <a:srgbClr val="FF0000"/>
                </a:solidFill>
              </a:rPr>
              <a:t>A</a:t>
            </a:r>
            <a:r>
              <a:rPr lang="en-US" sz="4000" dirty="0" err="1">
                <a:solidFill>
                  <a:srgbClr val="FF0000"/>
                </a:solidFill>
              </a:rPr>
              <a:t>dvocacy</a:t>
            </a:r>
            <a:r>
              <a:rPr lang="en-US" sz="4000" dirty="0">
                <a:solidFill>
                  <a:srgbClr val="FF0000"/>
                </a:solidFill>
              </a:rPr>
              <a:t> Training in Negotiations and Women’s Human </a:t>
            </a:r>
            <a:r>
              <a:rPr lang="en-US" sz="4000" dirty="0" smtClean="0">
                <a:solidFill>
                  <a:srgbClr val="FF0000"/>
                </a:solidFill>
              </a:rPr>
              <a:t>Rights</a:t>
            </a:r>
            <a:endParaRPr lang="en-US" sz="4000" dirty="0">
              <a:solidFill>
                <a:srgbClr val="FF0000"/>
              </a:solidFill>
            </a:endParaRPr>
          </a:p>
        </p:txBody>
      </p:sp>
    </p:spTree>
    <p:extLst>
      <p:ext uri="{BB962C8B-B14F-4D97-AF65-F5344CB8AC3E}">
        <p14:creationId xmlns:p14="http://schemas.microsoft.com/office/powerpoint/2010/main" val="2271137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47268"/>
          </a:xfrm>
        </p:spPr>
        <p:txBody>
          <a:bodyPr/>
          <a:lstStyle/>
          <a:p>
            <a:r>
              <a:rPr lang="fr-CH" dirty="0" err="1" smtClean="0">
                <a:solidFill>
                  <a:srgbClr val="FF3300"/>
                </a:solidFill>
              </a:rPr>
              <a:t>Your</a:t>
            </a:r>
            <a:r>
              <a:rPr lang="fr-CH" dirty="0" smtClean="0">
                <a:solidFill>
                  <a:srgbClr val="FF3300"/>
                </a:solidFill>
              </a:rPr>
              <a:t> </a:t>
            </a:r>
            <a:r>
              <a:rPr lang="fr-CH" dirty="0" err="1" smtClean="0">
                <a:solidFill>
                  <a:srgbClr val="FF3300"/>
                </a:solidFill>
              </a:rPr>
              <a:t>Turn</a:t>
            </a:r>
            <a:endParaRPr lang="fr-CH" dirty="0">
              <a:solidFill>
                <a:srgbClr val="FF3300"/>
              </a:solidFill>
            </a:endParaRPr>
          </a:p>
        </p:txBody>
      </p:sp>
      <p:sp>
        <p:nvSpPr>
          <p:cNvPr id="3" name="TextBox 2"/>
          <p:cNvSpPr txBox="1"/>
          <p:nvPr/>
        </p:nvSpPr>
        <p:spPr>
          <a:xfrm>
            <a:off x="1074631" y="1412394"/>
            <a:ext cx="8401878" cy="5047536"/>
          </a:xfrm>
          <a:prstGeom prst="rect">
            <a:avLst/>
          </a:prstGeom>
          <a:noFill/>
        </p:spPr>
        <p:txBody>
          <a:bodyPr wrap="square" rtlCol="0">
            <a:spAutoFit/>
          </a:bodyPr>
          <a:lstStyle/>
          <a:p>
            <a:r>
              <a:rPr lang="fr-CH" sz="3200" dirty="0" err="1" smtClean="0"/>
              <a:t>Other</a:t>
            </a:r>
            <a:r>
              <a:rPr lang="fr-CH" sz="3200" dirty="0" smtClean="0"/>
              <a:t> </a:t>
            </a:r>
            <a:r>
              <a:rPr lang="fr-CH" sz="3200" dirty="0" err="1" smtClean="0"/>
              <a:t>spaces</a:t>
            </a:r>
            <a:r>
              <a:rPr lang="fr-CH" sz="3200" dirty="0" smtClean="0"/>
              <a:t>?</a:t>
            </a:r>
          </a:p>
          <a:p>
            <a:r>
              <a:rPr lang="fr-CH" sz="3200" dirty="0" err="1"/>
              <a:t>W</a:t>
            </a:r>
            <a:r>
              <a:rPr lang="fr-CH" sz="3200" dirty="0" err="1" smtClean="0"/>
              <a:t>here</a:t>
            </a:r>
            <a:r>
              <a:rPr lang="fr-CH" sz="3200" dirty="0" smtClean="0"/>
              <a:t> </a:t>
            </a:r>
            <a:r>
              <a:rPr lang="fr-CH" sz="3200" dirty="0"/>
              <a:t>are </a:t>
            </a:r>
            <a:r>
              <a:rPr lang="fr-CH" sz="3200" dirty="0" err="1"/>
              <a:t>you</a:t>
            </a:r>
            <a:r>
              <a:rPr lang="fr-CH" sz="3200" dirty="0"/>
              <a:t> </a:t>
            </a:r>
            <a:r>
              <a:rPr lang="fr-CH" sz="3200" dirty="0" err="1"/>
              <a:t>working</a:t>
            </a:r>
            <a:r>
              <a:rPr lang="fr-CH" sz="3200" dirty="0"/>
              <a:t>? </a:t>
            </a:r>
          </a:p>
          <a:p>
            <a:pPr lvl="1"/>
            <a:r>
              <a:rPr lang="fr-CH" dirty="0"/>
              <a:t>Global </a:t>
            </a:r>
            <a:r>
              <a:rPr lang="fr-CH" dirty="0" err="1"/>
              <a:t>processes</a:t>
            </a:r>
            <a:endParaRPr lang="fr-CH" dirty="0"/>
          </a:p>
          <a:p>
            <a:pPr lvl="1"/>
            <a:r>
              <a:rPr lang="fr-CH" dirty="0" err="1"/>
              <a:t>Regional</a:t>
            </a:r>
            <a:r>
              <a:rPr lang="fr-CH" dirty="0"/>
              <a:t> </a:t>
            </a:r>
            <a:r>
              <a:rPr lang="fr-CH" dirty="0" err="1"/>
              <a:t>processes</a:t>
            </a:r>
            <a:endParaRPr lang="fr-CH" dirty="0"/>
          </a:p>
          <a:p>
            <a:pPr lvl="1"/>
            <a:r>
              <a:rPr lang="fr-CH" dirty="0" err="1"/>
              <a:t>Other</a:t>
            </a:r>
            <a:r>
              <a:rPr lang="fr-CH" dirty="0"/>
              <a:t> </a:t>
            </a:r>
            <a:r>
              <a:rPr lang="fr-CH" dirty="0" err="1"/>
              <a:t>spaces</a:t>
            </a:r>
            <a:r>
              <a:rPr lang="fr-CH" dirty="0"/>
              <a:t> </a:t>
            </a:r>
            <a:r>
              <a:rPr lang="fr-CH" dirty="0" err="1"/>
              <a:t>that</a:t>
            </a:r>
            <a:r>
              <a:rPr lang="fr-CH" dirty="0"/>
              <a:t> </a:t>
            </a:r>
            <a:r>
              <a:rPr lang="fr-CH" dirty="0" err="1"/>
              <a:t>intersect</a:t>
            </a:r>
            <a:r>
              <a:rPr lang="fr-CH" dirty="0"/>
              <a:t> </a:t>
            </a:r>
            <a:r>
              <a:rPr lang="fr-CH" dirty="0" err="1"/>
              <a:t>with</a:t>
            </a:r>
            <a:r>
              <a:rPr lang="fr-CH" dirty="0"/>
              <a:t> </a:t>
            </a:r>
            <a:r>
              <a:rPr lang="fr-CH" dirty="0" err="1"/>
              <a:t>these</a:t>
            </a:r>
            <a:r>
              <a:rPr lang="fr-CH" dirty="0"/>
              <a:t> </a:t>
            </a:r>
            <a:r>
              <a:rPr lang="fr-CH" dirty="0" err="1"/>
              <a:t>processes</a:t>
            </a:r>
            <a:endParaRPr lang="fr-CH" dirty="0"/>
          </a:p>
          <a:p>
            <a:r>
              <a:rPr lang="fr-CH" sz="3200" dirty="0" err="1"/>
              <a:t>Why</a:t>
            </a:r>
            <a:r>
              <a:rPr lang="fr-CH" sz="3200" dirty="0"/>
              <a:t> do </a:t>
            </a:r>
            <a:r>
              <a:rPr lang="fr-CH" sz="3200" dirty="0" err="1"/>
              <a:t>you</a:t>
            </a:r>
            <a:r>
              <a:rPr lang="fr-CH" sz="3200" dirty="0"/>
              <a:t> </a:t>
            </a:r>
            <a:r>
              <a:rPr lang="fr-CH" sz="3200" dirty="0" err="1"/>
              <a:t>prioritize</a:t>
            </a:r>
            <a:r>
              <a:rPr lang="fr-CH" sz="3200" dirty="0"/>
              <a:t> </a:t>
            </a:r>
            <a:r>
              <a:rPr lang="fr-CH" sz="3200" dirty="0" err="1"/>
              <a:t>that</a:t>
            </a:r>
            <a:r>
              <a:rPr lang="fr-CH" sz="3200" dirty="0"/>
              <a:t> </a:t>
            </a:r>
            <a:r>
              <a:rPr lang="fr-CH" sz="3200" dirty="0" err="1"/>
              <a:t>space</a:t>
            </a:r>
            <a:r>
              <a:rPr lang="fr-CH" sz="3200" dirty="0"/>
              <a:t>?</a:t>
            </a:r>
          </a:p>
          <a:p>
            <a:pPr lvl="1"/>
            <a:r>
              <a:rPr lang="fr-CH" dirty="0"/>
              <a:t>High </a:t>
            </a:r>
            <a:r>
              <a:rPr lang="fr-CH" dirty="0" err="1"/>
              <a:t>level</a:t>
            </a:r>
            <a:r>
              <a:rPr lang="fr-CH" dirty="0"/>
              <a:t> of influence</a:t>
            </a:r>
          </a:p>
          <a:p>
            <a:pPr lvl="1"/>
            <a:r>
              <a:rPr lang="fr-CH" dirty="0" err="1"/>
              <a:t>Participatory</a:t>
            </a:r>
            <a:r>
              <a:rPr lang="fr-CH" dirty="0"/>
              <a:t> </a:t>
            </a:r>
            <a:r>
              <a:rPr lang="fr-CH" dirty="0" err="1"/>
              <a:t>mechanisms</a:t>
            </a:r>
            <a:endParaRPr lang="fr-CH" dirty="0"/>
          </a:p>
          <a:p>
            <a:pPr lvl="1"/>
            <a:r>
              <a:rPr lang="fr-CH" dirty="0" err="1"/>
              <a:t>Women’s</a:t>
            </a:r>
            <a:r>
              <a:rPr lang="fr-CH" dirty="0"/>
              <a:t> </a:t>
            </a:r>
            <a:r>
              <a:rPr lang="fr-CH" dirty="0" err="1"/>
              <a:t>rights</a:t>
            </a:r>
            <a:r>
              <a:rPr lang="fr-CH" dirty="0"/>
              <a:t> at </a:t>
            </a:r>
            <a:r>
              <a:rPr lang="fr-CH" dirty="0" err="1"/>
              <a:t>risk</a:t>
            </a:r>
            <a:endParaRPr lang="fr-CH" dirty="0"/>
          </a:p>
          <a:p>
            <a:r>
              <a:rPr lang="fr-CH" sz="3200" dirty="0"/>
              <a:t>How do </a:t>
            </a:r>
            <a:r>
              <a:rPr lang="fr-CH" sz="3200" dirty="0" err="1"/>
              <a:t>you</a:t>
            </a:r>
            <a:r>
              <a:rPr lang="fr-CH" sz="3200" dirty="0"/>
              <a:t> use the </a:t>
            </a:r>
            <a:r>
              <a:rPr lang="fr-CH" sz="3200" dirty="0" err="1"/>
              <a:t>space</a:t>
            </a:r>
            <a:r>
              <a:rPr lang="fr-CH" sz="3200" dirty="0"/>
              <a:t>?</a:t>
            </a:r>
          </a:p>
          <a:p>
            <a:pPr lvl="1"/>
            <a:r>
              <a:rPr lang="fr-CH" dirty="0" err="1"/>
              <a:t>Advocacy</a:t>
            </a:r>
            <a:endParaRPr lang="fr-CH" dirty="0"/>
          </a:p>
          <a:p>
            <a:pPr lvl="1"/>
            <a:r>
              <a:rPr lang="fr-CH" dirty="0" err="1"/>
              <a:t>Critical</a:t>
            </a:r>
            <a:r>
              <a:rPr lang="fr-CH" dirty="0"/>
              <a:t> discussions and networking</a:t>
            </a:r>
          </a:p>
          <a:p>
            <a:pPr lvl="1"/>
            <a:r>
              <a:rPr lang="fr-CH" dirty="0" err="1"/>
              <a:t>Transfomative</a:t>
            </a:r>
            <a:r>
              <a:rPr lang="fr-CH" dirty="0"/>
              <a:t> </a:t>
            </a:r>
            <a:r>
              <a:rPr lang="fr-CH" dirty="0" err="1"/>
              <a:t>space</a:t>
            </a:r>
            <a:endParaRPr lang="fr-CH" dirty="0"/>
          </a:p>
          <a:p>
            <a:r>
              <a:rPr lang="en-US" sz="3200" dirty="0"/>
              <a:t>What are the issues</a:t>
            </a:r>
            <a:r>
              <a:rPr lang="en-US" sz="3200" dirty="0" smtClean="0"/>
              <a:t>?</a:t>
            </a:r>
            <a:endParaRPr lang="en-US" sz="3200" dirty="0"/>
          </a:p>
        </p:txBody>
      </p:sp>
    </p:spTree>
    <p:extLst>
      <p:ext uri="{BB962C8B-B14F-4D97-AF65-F5344CB8AC3E}">
        <p14:creationId xmlns:p14="http://schemas.microsoft.com/office/powerpoint/2010/main" val="21348210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50894" y="2998318"/>
            <a:ext cx="9144000" cy="2387600"/>
          </a:xfrm>
        </p:spPr>
        <p:txBody>
          <a:bodyPr/>
          <a:lstStyle/>
          <a:p>
            <a:r>
              <a:rPr lang="fr-CH" dirty="0">
                <a:solidFill>
                  <a:srgbClr val="FF3300"/>
                </a:solidFill>
              </a:rPr>
              <a:t>CSW61 as a Case </a:t>
            </a:r>
            <a:r>
              <a:rPr lang="fr-CH" dirty="0" err="1" smtClean="0">
                <a:solidFill>
                  <a:srgbClr val="FF3300"/>
                </a:solidFill>
              </a:rPr>
              <a:t>Study</a:t>
            </a:r>
            <a:r>
              <a:rPr lang="fr-CH" dirty="0" smtClean="0">
                <a:solidFill>
                  <a:srgbClr val="FF3300"/>
                </a:solidFill>
              </a:rPr>
              <a:t/>
            </a:r>
            <a:br>
              <a:rPr lang="fr-CH" dirty="0" smtClean="0">
                <a:solidFill>
                  <a:srgbClr val="FF3300"/>
                </a:solidFill>
              </a:rPr>
            </a:br>
            <a:r>
              <a:rPr lang="fr-CH" sz="2400" dirty="0" err="1" smtClean="0">
                <a:solidFill>
                  <a:srgbClr val="FF3300"/>
                </a:solidFill>
              </a:rPr>
              <a:t>Chapters</a:t>
            </a:r>
            <a:r>
              <a:rPr lang="fr-CH" sz="2400" dirty="0" smtClean="0">
                <a:solidFill>
                  <a:srgbClr val="FF3300"/>
                </a:solidFill>
              </a:rPr>
              <a:t> 9 &amp; 10</a:t>
            </a:r>
            <a:endParaRPr lang="fr-CH" dirty="0">
              <a:solidFill>
                <a:srgbClr val="FF3300"/>
              </a:solidFill>
            </a:endParaRPr>
          </a:p>
        </p:txBody>
      </p:sp>
    </p:spTree>
    <p:extLst>
      <p:ext uri="{BB962C8B-B14F-4D97-AF65-F5344CB8AC3E}">
        <p14:creationId xmlns:p14="http://schemas.microsoft.com/office/powerpoint/2010/main" val="2677469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rgbClr val="FF0000"/>
                </a:solidFill>
              </a:rPr>
              <a:t>CSW61 Session Overview </a:t>
            </a:r>
            <a:br>
              <a:rPr lang="en-US" dirty="0" smtClean="0">
                <a:solidFill>
                  <a:srgbClr val="FF0000"/>
                </a:solidFill>
              </a:rPr>
            </a:br>
            <a:r>
              <a:rPr lang="en-US" dirty="0" smtClean="0">
                <a:solidFill>
                  <a:srgbClr val="FF0000"/>
                </a:solidFill>
              </a:rPr>
              <a:t>13-24 March 2017</a:t>
            </a:r>
            <a:endParaRPr lang="ru-RU" dirty="0">
              <a:solidFill>
                <a:srgbClr val="FF0000"/>
              </a:solidFill>
            </a:endParaRPr>
          </a:p>
        </p:txBody>
      </p:sp>
      <p:sp>
        <p:nvSpPr>
          <p:cNvPr id="3" name="Объект 2"/>
          <p:cNvSpPr>
            <a:spLocks noGrp="1"/>
          </p:cNvSpPr>
          <p:nvPr>
            <p:ph idx="1"/>
          </p:nvPr>
        </p:nvSpPr>
        <p:spPr/>
        <p:txBody>
          <a:bodyPr>
            <a:normAutofit/>
          </a:bodyPr>
          <a:lstStyle/>
          <a:p>
            <a:r>
              <a:rPr lang="en-US" b="1" dirty="0"/>
              <a:t>Priority theme: </a:t>
            </a:r>
            <a:r>
              <a:rPr lang="en-US" dirty="0" smtClean="0"/>
              <a:t>Women’s </a:t>
            </a:r>
            <a:r>
              <a:rPr lang="en-US" dirty="0"/>
              <a:t>economic empowerment in the changing world of work</a:t>
            </a:r>
          </a:p>
          <a:p>
            <a:r>
              <a:rPr lang="en-US" b="1" dirty="0"/>
              <a:t>Review theme: </a:t>
            </a:r>
            <a:r>
              <a:rPr lang="en-US" dirty="0" smtClean="0"/>
              <a:t>Challenges </a:t>
            </a:r>
            <a:r>
              <a:rPr lang="en-US" dirty="0"/>
              <a:t>and achievements in the implementation of the Millennium Development Goals for women and girls (agreed conclusions of the fifty-eighth session)</a:t>
            </a:r>
          </a:p>
          <a:p>
            <a:r>
              <a:rPr lang="en-US" b="1" dirty="0"/>
              <a:t>Emerging issue/Focus area</a:t>
            </a:r>
            <a:r>
              <a:rPr lang="en-US" b="1" dirty="0" smtClean="0"/>
              <a:t>: </a:t>
            </a:r>
            <a:r>
              <a:rPr lang="en-US" dirty="0" smtClean="0"/>
              <a:t>The </a:t>
            </a:r>
            <a:r>
              <a:rPr lang="en-US" dirty="0"/>
              <a:t>empowerment of indigenous </a:t>
            </a:r>
            <a:r>
              <a:rPr lang="en-US" dirty="0" smtClean="0"/>
              <a:t>women</a:t>
            </a:r>
            <a:endParaRPr lang="en-US" dirty="0"/>
          </a:p>
          <a:p>
            <a:r>
              <a:rPr lang="fr-CH" b="1" dirty="0" err="1" smtClean="0"/>
              <a:t>Resolutions</a:t>
            </a:r>
            <a:endParaRPr lang="fr-CH" dirty="0" smtClean="0"/>
          </a:p>
          <a:p>
            <a:r>
              <a:rPr lang="fr-CH" b="1" dirty="0" err="1" smtClean="0"/>
              <a:t>Outcome</a:t>
            </a:r>
            <a:r>
              <a:rPr lang="fr-CH" b="1" dirty="0" smtClean="0"/>
              <a:t> documents</a:t>
            </a:r>
            <a:endParaRPr lang="fr-CH" dirty="0" smtClean="0"/>
          </a:p>
          <a:p>
            <a:pPr marL="0" indent="0">
              <a:buNone/>
            </a:pPr>
            <a:endParaRPr lang="en-US" dirty="0">
              <a:solidFill>
                <a:srgbClr val="FF0000"/>
              </a:solidFill>
            </a:endParaRPr>
          </a:p>
        </p:txBody>
      </p:sp>
    </p:spTree>
    <p:extLst>
      <p:ext uri="{BB962C8B-B14F-4D97-AF65-F5344CB8AC3E}">
        <p14:creationId xmlns:p14="http://schemas.microsoft.com/office/powerpoint/2010/main" val="1395756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1327" y="714750"/>
            <a:ext cx="10515600" cy="603063"/>
          </a:xfrm>
        </p:spPr>
        <p:txBody>
          <a:bodyPr>
            <a:noAutofit/>
          </a:bodyPr>
          <a:lstStyle/>
          <a:p>
            <a:r>
              <a:rPr lang="fr-CH" sz="5400" dirty="0" smtClean="0">
                <a:solidFill>
                  <a:srgbClr val="FF3300"/>
                </a:solidFill>
              </a:rPr>
              <a:t>Inputs </a:t>
            </a:r>
            <a:r>
              <a:rPr lang="fr-CH" sz="5400" dirty="0" err="1" smtClean="0">
                <a:solidFill>
                  <a:srgbClr val="FF3300"/>
                </a:solidFill>
              </a:rPr>
              <a:t>prior</a:t>
            </a:r>
            <a:r>
              <a:rPr lang="fr-CH" sz="5400" dirty="0" smtClean="0">
                <a:solidFill>
                  <a:srgbClr val="FF3300"/>
                </a:solidFill>
              </a:rPr>
              <a:t> to CSW</a:t>
            </a:r>
            <a:endParaRPr lang="fr-CH" sz="5400" dirty="0">
              <a:solidFill>
                <a:srgbClr val="FF3300"/>
              </a:solidFill>
            </a:endParaRPr>
          </a:p>
        </p:txBody>
      </p:sp>
      <p:sp>
        <p:nvSpPr>
          <p:cNvPr id="3" name="Espace réservé du contenu 2"/>
          <p:cNvSpPr>
            <a:spLocks noGrp="1"/>
          </p:cNvSpPr>
          <p:nvPr>
            <p:ph idx="1"/>
          </p:nvPr>
        </p:nvSpPr>
        <p:spPr>
          <a:xfrm>
            <a:off x="1066800" y="2065958"/>
            <a:ext cx="9718964" cy="4168587"/>
          </a:xfrm>
        </p:spPr>
        <p:txBody>
          <a:bodyPr>
            <a:normAutofit/>
          </a:bodyPr>
          <a:lstStyle/>
          <a:p>
            <a:r>
              <a:rPr lang="fr-CH" sz="3600" dirty="0" smtClean="0"/>
              <a:t>Expert </a:t>
            </a:r>
            <a:r>
              <a:rPr lang="fr-CH" sz="3600" dirty="0"/>
              <a:t>Group </a:t>
            </a:r>
            <a:r>
              <a:rPr lang="fr-CH" sz="3600" dirty="0" smtClean="0"/>
              <a:t>Meeting (</a:t>
            </a:r>
            <a:r>
              <a:rPr lang="fr-CH" sz="3600" dirty="0" err="1" smtClean="0"/>
              <a:t>September</a:t>
            </a:r>
            <a:r>
              <a:rPr lang="fr-CH" sz="3600" dirty="0" smtClean="0"/>
              <a:t> 2016)</a:t>
            </a:r>
          </a:p>
          <a:p>
            <a:r>
              <a:rPr lang="fr-CH" sz="3600" dirty="0" smtClean="0"/>
              <a:t>National </a:t>
            </a:r>
            <a:r>
              <a:rPr lang="fr-CH" sz="3600" dirty="0" err="1" smtClean="0"/>
              <a:t>Level</a:t>
            </a:r>
            <a:r>
              <a:rPr lang="fr-CH" sz="3600" dirty="0" smtClean="0"/>
              <a:t> </a:t>
            </a:r>
            <a:r>
              <a:rPr lang="fr-CH" sz="3600" dirty="0" err="1" smtClean="0"/>
              <a:t>Preparation</a:t>
            </a:r>
            <a:r>
              <a:rPr lang="fr-CH" sz="3600" dirty="0" smtClean="0"/>
              <a:t> (</a:t>
            </a:r>
            <a:r>
              <a:rPr lang="fr-CH" sz="3600" dirty="0" err="1" smtClean="0"/>
              <a:t>from</a:t>
            </a:r>
            <a:r>
              <a:rPr lang="fr-CH" sz="3600" dirty="0" smtClean="0"/>
              <a:t> CSW)</a:t>
            </a:r>
          </a:p>
          <a:p>
            <a:r>
              <a:rPr lang="fr-CH" sz="3600" dirty="0" err="1" smtClean="0"/>
              <a:t>Regional</a:t>
            </a:r>
            <a:r>
              <a:rPr lang="fr-CH" sz="3600" dirty="0" smtClean="0"/>
              <a:t> </a:t>
            </a:r>
            <a:r>
              <a:rPr lang="fr-CH" sz="3600" dirty="0" err="1" smtClean="0"/>
              <a:t>Preparatory</a:t>
            </a:r>
            <a:r>
              <a:rPr lang="fr-CH" sz="3600" dirty="0" smtClean="0"/>
              <a:t> Meetings (varies)</a:t>
            </a:r>
          </a:p>
          <a:p>
            <a:r>
              <a:rPr lang="fr-CH" sz="3600" dirty="0" err="1" smtClean="0"/>
              <a:t>Secretary</a:t>
            </a:r>
            <a:r>
              <a:rPr lang="fr-CH" sz="3600" dirty="0" smtClean="0"/>
              <a:t> </a:t>
            </a:r>
            <a:r>
              <a:rPr lang="fr-CH" sz="3600" dirty="0" err="1" smtClean="0"/>
              <a:t>General’s</a:t>
            </a:r>
            <a:r>
              <a:rPr lang="fr-CH" sz="3600" dirty="0" smtClean="0"/>
              <a:t> Report (</a:t>
            </a:r>
            <a:r>
              <a:rPr lang="fr-CH" sz="3600" dirty="0" err="1" smtClean="0"/>
              <a:t>December</a:t>
            </a:r>
            <a:r>
              <a:rPr lang="fr-CH" sz="3600" dirty="0" smtClean="0"/>
              <a:t> 2016)</a:t>
            </a:r>
          </a:p>
          <a:p>
            <a:r>
              <a:rPr lang="fr-CH" sz="3600" dirty="0" smtClean="0"/>
              <a:t>Multi-</a:t>
            </a:r>
            <a:r>
              <a:rPr lang="fr-CH" sz="3600" dirty="0" err="1" smtClean="0"/>
              <a:t>stakeholder</a:t>
            </a:r>
            <a:r>
              <a:rPr lang="fr-CH" sz="3600" dirty="0" smtClean="0"/>
              <a:t> Forum (</a:t>
            </a:r>
            <a:r>
              <a:rPr lang="fr-CH" sz="3600" dirty="0" err="1" smtClean="0"/>
              <a:t>January</a:t>
            </a:r>
            <a:r>
              <a:rPr lang="fr-CH" sz="3600" dirty="0" smtClean="0"/>
              <a:t> 2017)</a:t>
            </a:r>
          </a:p>
        </p:txBody>
      </p:sp>
    </p:spTree>
    <p:extLst>
      <p:ext uri="{BB962C8B-B14F-4D97-AF65-F5344CB8AC3E}">
        <p14:creationId xmlns:p14="http://schemas.microsoft.com/office/powerpoint/2010/main" val="1648250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03063"/>
          </a:xfrm>
        </p:spPr>
        <p:txBody>
          <a:bodyPr>
            <a:noAutofit/>
          </a:bodyPr>
          <a:lstStyle/>
          <a:p>
            <a:r>
              <a:rPr lang="fr-CH" dirty="0">
                <a:solidFill>
                  <a:srgbClr val="FF3300"/>
                </a:solidFill>
              </a:rPr>
              <a:t>Official program at </a:t>
            </a:r>
            <a:r>
              <a:rPr lang="fr-CH" dirty="0" smtClean="0">
                <a:solidFill>
                  <a:srgbClr val="FF3300"/>
                </a:solidFill>
              </a:rPr>
              <a:t>CSW</a:t>
            </a:r>
            <a:endParaRPr lang="fr-CH" dirty="0">
              <a:solidFill>
                <a:srgbClr val="FF3300"/>
              </a:solidFill>
            </a:endParaRPr>
          </a:p>
        </p:txBody>
      </p:sp>
      <p:sp>
        <p:nvSpPr>
          <p:cNvPr id="3" name="Espace réservé du contenu 2"/>
          <p:cNvSpPr>
            <a:spLocks noGrp="1"/>
          </p:cNvSpPr>
          <p:nvPr>
            <p:ph idx="1"/>
          </p:nvPr>
        </p:nvSpPr>
        <p:spPr>
          <a:xfrm>
            <a:off x="838200" y="1347310"/>
            <a:ext cx="10546976" cy="4921622"/>
          </a:xfrm>
        </p:spPr>
        <p:txBody>
          <a:bodyPr>
            <a:normAutofit/>
          </a:bodyPr>
          <a:lstStyle/>
          <a:p>
            <a:r>
              <a:rPr lang="fr-CH" sz="3600" dirty="0" smtClean="0"/>
              <a:t>General Discussion</a:t>
            </a:r>
          </a:p>
          <a:p>
            <a:r>
              <a:rPr lang="fr-CH" sz="3600" dirty="0" err="1" smtClean="0"/>
              <a:t>Ministerial</a:t>
            </a:r>
            <a:r>
              <a:rPr lang="fr-CH" sz="3600" dirty="0" smtClean="0"/>
              <a:t> Segment</a:t>
            </a:r>
          </a:p>
          <a:p>
            <a:pPr lvl="1"/>
            <a:r>
              <a:rPr lang="fr-CH" sz="3200" dirty="0" smtClean="0"/>
              <a:t>Round tables on </a:t>
            </a:r>
            <a:r>
              <a:rPr lang="fr-CH" sz="3200" dirty="0" err="1" smtClean="0"/>
              <a:t>Priority</a:t>
            </a:r>
            <a:r>
              <a:rPr lang="fr-CH" sz="3200" dirty="0" smtClean="0"/>
              <a:t> </a:t>
            </a:r>
            <a:r>
              <a:rPr lang="fr-CH" sz="3200" dirty="0" err="1" smtClean="0"/>
              <a:t>Theme</a:t>
            </a:r>
            <a:endParaRPr lang="fr-CH" sz="3200" dirty="0" smtClean="0"/>
          </a:p>
          <a:p>
            <a:pPr lvl="1"/>
            <a:r>
              <a:rPr lang="fr-CH" sz="3200" dirty="0" smtClean="0"/>
              <a:t>Interactive dialogue</a:t>
            </a:r>
          </a:p>
          <a:p>
            <a:r>
              <a:rPr lang="fr-CH" sz="3600" dirty="0" smtClean="0"/>
              <a:t>Interactive Dialogues</a:t>
            </a:r>
            <a:r>
              <a:rPr lang="fr-CH" sz="3600" dirty="0"/>
              <a:t> </a:t>
            </a:r>
            <a:r>
              <a:rPr lang="fr-CH" sz="3600" dirty="0" smtClean="0"/>
              <a:t>&amp; Expert Panels</a:t>
            </a:r>
          </a:p>
          <a:p>
            <a:r>
              <a:rPr lang="fr-CH" sz="3600" dirty="0" err="1" smtClean="0"/>
              <a:t>Agreed</a:t>
            </a:r>
            <a:r>
              <a:rPr lang="fr-CH" sz="3600" dirty="0" smtClean="0"/>
              <a:t> Conclusions – Informal Consultations</a:t>
            </a:r>
          </a:p>
        </p:txBody>
      </p:sp>
    </p:spTree>
    <p:extLst>
      <p:ext uri="{BB962C8B-B14F-4D97-AF65-F5344CB8AC3E}">
        <p14:creationId xmlns:p14="http://schemas.microsoft.com/office/powerpoint/2010/main" val="1537318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0382" y="427470"/>
            <a:ext cx="7723909" cy="603063"/>
          </a:xfrm>
        </p:spPr>
        <p:txBody>
          <a:bodyPr>
            <a:noAutofit/>
          </a:bodyPr>
          <a:lstStyle/>
          <a:p>
            <a:r>
              <a:rPr lang="fr-CH" dirty="0" err="1">
                <a:solidFill>
                  <a:srgbClr val="FF3300"/>
                </a:solidFill>
              </a:rPr>
              <a:t>Unofficial</a:t>
            </a:r>
            <a:r>
              <a:rPr lang="fr-CH" dirty="0">
                <a:solidFill>
                  <a:srgbClr val="FF3300"/>
                </a:solidFill>
              </a:rPr>
              <a:t> program</a:t>
            </a:r>
            <a:endParaRPr lang="fr-CH" dirty="0"/>
          </a:p>
        </p:txBody>
      </p:sp>
      <p:sp>
        <p:nvSpPr>
          <p:cNvPr id="3" name="Espace réservé du contenu 2"/>
          <p:cNvSpPr>
            <a:spLocks noGrp="1"/>
          </p:cNvSpPr>
          <p:nvPr>
            <p:ph idx="1"/>
          </p:nvPr>
        </p:nvSpPr>
        <p:spPr>
          <a:xfrm>
            <a:off x="630382" y="1689041"/>
            <a:ext cx="9048877" cy="4198803"/>
          </a:xfrm>
        </p:spPr>
        <p:txBody>
          <a:bodyPr>
            <a:normAutofit/>
          </a:bodyPr>
          <a:lstStyle/>
          <a:p>
            <a:r>
              <a:rPr lang="fr-CH" sz="3600" dirty="0" smtClean="0"/>
              <a:t>Informal consultations </a:t>
            </a:r>
            <a:r>
              <a:rPr lang="fr-CH" sz="3600" dirty="0" err="1" smtClean="0"/>
              <a:t>among</a:t>
            </a:r>
            <a:r>
              <a:rPr lang="fr-CH" sz="3600" dirty="0" smtClean="0"/>
              <a:t> </a:t>
            </a:r>
            <a:r>
              <a:rPr lang="fr-CH" sz="3600" dirty="0" err="1" smtClean="0"/>
              <a:t>governments</a:t>
            </a:r>
            <a:endParaRPr lang="fr-CH" sz="3600" dirty="0"/>
          </a:p>
          <a:p>
            <a:r>
              <a:rPr lang="fr-CH" sz="3600" dirty="0" err="1" smtClean="0"/>
              <a:t>Bilateral</a:t>
            </a:r>
            <a:r>
              <a:rPr lang="fr-CH" sz="3600" dirty="0" smtClean="0"/>
              <a:t> meetings </a:t>
            </a:r>
            <a:r>
              <a:rPr lang="fr-CH" sz="3600" dirty="0" err="1" smtClean="0"/>
              <a:t>between</a:t>
            </a:r>
            <a:r>
              <a:rPr lang="fr-CH" sz="3600" dirty="0" smtClean="0"/>
              <a:t> </a:t>
            </a:r>
            <a:r>
              <a:rPr lang="fr-CH" sz="3600" dirty="0" err="1" smtClean="0"/>
              <a:t>governments</a:t>
            </a:r>
            <a:endParaRPr lang="fr-CH" sz="3600" dirty="0"/>
          </a:p>
          <a:p>
            <a:r>
              <a:rPr lang="fr-CH" sz="3600" dirty="0" err="1" smtClean="0"/>
              <a:t>Side</a:t>
            </a:r>
            <a:r>
              <a:rPr lang="fr-CH" sz="3600" dirty="0" smtClean="0"/>
              <a:t>-Events </a:t>
            </a:r>
            <a:r>
              <a:rPr lang="fr-CH" sz="3600" dirty="0" err="1" smtClean="0"/>
              <a:t>hosted</a:t>
            </a:r>
            <a:r>
              <a:rPr lang="fr-CH" sz="3600" dirty="0" smtClean="0"/>
              <a:t> by </a:t>
            </a:r>
            <a:r>
              <a:rPr lang="fr-CH" sz="3600" dirty="0" err="1" smtClean="0"/>
              <a:t>governments</a:t>
            </a:r>
            <a:r>
              <a:rPr lang="fr-CH" sz="3600" dirty="0" smtClean="0"/>
              <a:t> </a:t>
            </a:r>
            <a:r>
              <a:rPr lang="fr-CH" sz="3600" dirty="0"/>
              <a:t>(Access issues)</a:t>
            </a:r>
          </a:p>
          <a:p>
            <a:r>
              <a:rPr lang="fr-CH" sz="3600" dirty="0" smtClean="0"/>
              <a:t>NGO </a:t>
            </a:r>
            <a:r>
              <a:rPr lang="fr-CH" sz="3600" dirty="0"/>
              <a:t>Forum and </a:t>
            </a:r>
            <a:r>
              <a:rPr lang="fr-CH" sz="3600" dirty="0" err="1"/>
              <a:t>Parallel</a:t>
            </a:r>
            <a:r>
              <a:rPr lang="fr-CH" sz="3600" dirty="0"/>
              <a:t> Events</a:t>
            </a:r>
          </a:p>
        </p:txBody>
      </p:sp>
    </p:spTree>
    <p:extLst>
      <p:ext uri="{BB962C8B-B14F-4D97-AF65-F5344CB8AC3E}">
        <p14:creationId xmlns:p14="http://schemas.microsoft.com/office/powerpoint/2010/main" val="1877070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27213" y="2282825"/>
            <a:ext cx="5184227" cy="4133769"/>
          </a:xfrm>
        </p:spPr>
        <p:txBody>
          <a:bodyPr/>
          <a:lstStyle/>
          <a:p>
            <a:r>
              <a:rPr lang="en-US" dirty="0"/>
              <a:t>Modalities of NGO </a:t>
            </a:r>
            <a:r>
              <a:rPr lang="en-US" dirty="0" smtClean="0"/>
              <a:t>participation</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r>
              <a:rPr lang="en-US" sz="1400" dirty="0" smtClean="0"/>
              <a:t>Source:  http</a:t>
            </a:r>
            <a:r>
              <a:rPr lang="en-US" sz="1400" dirty="0"/>
              <a:t>://www.unwomen.org/-/media/headquarters/images/sections/csw/ngo/modalities-of-ngo-participation-flowchart2012.gif?vs=904</a:t>
            </a:r>
            <a:endParaRPr lang="ru-RU"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49060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8171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7071" y="365125"/>
            <a:ext cx="9321800" cy="603063"/>
          </a:xfrm>
        </p:spPr>
        <p:txBody>
          <a:bodyPr>
            <a:noAutofit/>
          </a:bodyPr>
          <a:lstStyle/>
          <a:p>
            <a:r>
              <a:rPr lang="fr-CH" dirty="0" err="1" smtClean="0">
                <a:solidFill>
                  <a:srgbClr val="FF3300"/>
                </a:solidFill>
              </a:rPr>
              <a:t>NGOs</a:t>
            </a:r>
            <a:r>
              <a:rPr lang="fr-CH" dirty="0" smtClean="0">
                <a:solidFill>
                  <a:srgbClr val="FF3300"/>
                </a:solidFill>
              </a:rPr>
              <a:t> Participation</a:t>
            </a:r>
            <a:endParaRPr lang="fr-CH" dirty="0">
              <a:solidFill>
                <a:srgbClr val="FF3300"/>
              </a:solidFill>
            </a:endParaRPr>
          </a:p>
        </p:txBody>
      </p:sp>
      <p:sp>
        <p:nvSpPr>
          <p:cNvPr id="3" name="Espace réservé du contenu 2"/>
          <p:cNvSpPr>
            <a:spLocks noGrp="1"/>
          </p:cNvSpPr>
          <p:nvPr>
            <p:ph idx="1"/>
          </p:nvPr>
        </p:nvSpPr>
        <p:spPr>
          <a:xfrm>
            <a:off x="617071" y="1521013"/>
            <a:ext cx="9763062" cy="4921622"/>
          </a:xfrm>
        </p:spPr>
        <p:txBody>
          <a:bodyPr>
            <a:normAutofit/>
          </a:bodyPr>
          <a:lstStyle/>
          <a:p>
            <a:pPr fontAlgn="base"/>
            <a:r>
              <a:rPr lang="en-US" sz="3600" dirty="0" smtClean="0"/>
              <a:t>Interactive panels</a:t>
            </a:r>
          </a:p>
          <a:p>
            <a:pPr lvl="1" fontAlgn="base"/>
            <a:r>
              <a:rPr lang="en-US" sz="3200" dirty="0"/>
              <a:t>On 14 March 2017, CSW will hold a high-level interactive dialogue among Ministers on “Building alliances to promote women’s economic empowerment in the changing world of work</a:t>
            </a:r>
            <a:r>
              <a:rPr lang="en-US" sz="3200" dirty="0" smtClean="0"/>
              <a:t>”</a:t>
            </a:r>
          </a:p>
          <a:p>
            <a:pPr fontAlgn="base"/>
            <a:r>
              <a:rPr lang="en-US" sz="3600" dirty="0" smtClean="0"/>
              <a:t>Written statements</a:t>
            </a:r>
          </a:p>
          <a:p>
            <a:pPr fontAlgn="base"/>
            <a:r>
              <a:rPr lang="en-US" sz="3600" dirty="0" smtClean="0"/>
              <a:t>Oral statements</a:t>
            </a:r>
          </a:p>
          <a:p>
            <a:pPr fontAlgn="base"/>
            <a:r>
              <a:rPr lang="en-US" sz="3600" dirty="0" smtClean="0"/>
              <a:t>Parallel Events &amp; Side Events</a:t>
            </a:r>
          </a:p>
          <a:p>
            <a:pPr fontAlgn="base"/>
            <a:r>
              <a:rPr lang="en-US" sz="3600" dirty="0" smtClean="0"/>
              <a:t>Advocacy broadly</a:t>
            </a:r>
          </a:p>
        </p:txBody>
      </p:sp>
    </p:spTree>
    <p:extLst>
      <p:ext uri="{BB962C8B-B14F-4D97-AF65-F5344CB8AC3E}">
        <p14:creationId xmlns:p14="http://schemas.microsoft.com/office/powerpoint/2010/main" val="2112538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7006" y="365126"/>
            <a:ext cx="10515600" cy="694748"/>
          </a:xfrm>
        </p:spPr>
        <p:txBody>
          <a:bodyPr>
            <a:normAutofit/>
          </a:bodyPr>
          <a:lstStyle/>
          <a:p>
            <a:r>
              <a:rPr lang="en-GB" sz="4000" dirty="0" smtClean="0">
                <a:solidFill>
                  <a:srgbClr val="FF3300"/>
                </a:solidFill>
              </a:rPr>
              <a:t>How </a:t>
            </a:r>
            <a:r>
              <a:rPr lang="en-GB" sz="4000" dirty="0">
                <a:solidFill>
                  <a:srgbClr val="FF3300"/>
                </a:solidFill>
              </a:rPr>
              <a:t>a Text is </a:t>
            </a:r>
            <a:r>
              <a:rPr lang="en-GB" sz="4000" dirty="0" smtClean="0">
                <a:solidFill>
                  <a:srgbClr val="FF3300"/>
                </a:solidFill>
              </a:rPr>
              <a:t>Negotiated</a:t>
            </a:r>
            <a:endParaRPr lang="en-GB" sz="3200" dirty="0">
              <a:solidFill>
                <a:srgbClr val="FF3300"/>
              </a:solidFill>
            </a:endParaRPr>
          </a:p>
        </p:txBody>
      </p:sp>
      <p:sp>
        <p:nvSpPr>
          <p:cNvPr id="3" name="Espace réservé du contenu 2"/>
          <p:cNvSpPr>
            <a:spLocks noGrp="1"/>
          </p:cNvSpPr>
          <p:nvPr>
            <p:ph idx="1"/>
          </p:nvPr>
        </p:nvSpPr>
        <p:spPr>
          <a:xfrm>
            <a:off x="644235" y="1440261"/>
            <a:ext cx="11139055" cy="5417739"/>
          </a:xfrm>
        </p:spPr>
        <p:txBody>
          <a:bodyPr>
            <a:normAutofit/>
          </a:bodyPr>
          <a:lstStyle/>
          <a:p>
            <a:pPr marL="0" indent="0">
              <a:buNone/>
            </a:pPr>
            <a:r>
              <a:rPr lang="en-GB" sz="3500" dirty="0">
                <a:latin typeface="Calibri Light"/>
                <a:ea typeface="+mj-ea"/>
                <a:cs typeface="+mj-cs"/>
              </a:rPr>
              <a:t>The </a:t>
            </a:r>
            <a:r>
              <a:rPr lang="en-GB" sz="3500" dirty="0" smtClean="0">
                <a:latin typeface="Calibri Light"/>
                <a:ea typeface="+mj-ea"/>
                <a:cs typeface="+mj-cs"/>
              </a:rPr>
              <a:t>“Zero Draft</a:t>
            </a:r>
            <a:r>
              <a:rPr lang="en-GB" sz="3500" dirty="0">
                <a:latin typeface="Calibri Light"/>
                <a:ea typeface="+mj-ea"/>
                <a:cs typeface="+mj-cs"/>
              </a:rPr>
              <a:t>” (Initial Draft Outcome Text)</a:t>
            </a:r>
            <a:endParaRPr lang="fr-CH" sz="3500" dirty="0">
              <a:latin typeface="Calibri Light"/>
              <a:ea typeface="+mj-ea"/>
              <a:cs typeface="+mj-cs"/>
            </a:endParaRPr>
          </a:p>
          <a:p>
            <a:r>
              <a:rPr lang="fr-CH" sz="2200" dirty="0" err="1" smtClean="0"/>
              <a:t>Written</a:t>
            </a:r>
            <a:r>
              <a:rPr lang="fr-CH" sz="2200" dirty="0" smtClean="0"/>
              <a:t> </a:t>
            </a:r>
            <a:r>
              <a:rPr lang="fr-CH" sz="2200" dirty="0"/>
              <a:t>by the </a:t>
            </a:r>
            <a:r>
              <a:rPr lang="fr-CH" sz="2200" dirty="0" err="1"/>
              <a:t>Chair’s</a:t>
            </a:r>
            <a:r>
              <a:rPr lang="fr-CH" sz="2200" dirty="0"/>
              <a:t> team and UN Women </a:t>
            </a:r>
            <a:r>
              <a:rPr lang="fr-CH" sz="2200" dirty="0" err="1"/>
              <a:t>based</a:t>
            </a:r>
            <a:r>
              <a:rPr lang="fr-CH" sz="2200" dirty="0"/>
              <a:t> on the </a:t>
            </a:r>
            <a:r>
              <a:rPr lang="fr-CH" sz="2200" dirty="0" err="1"/>
              <a:t>collected</a:t>
            </a:r>
            <a:r>
              <a:rPr lang="fr-CH" sz="2200" dirty="0"/>
              <a:t> data</a:t>
            </a:r>
          </a:p>
          <a:p>
            <a:r>
              <a:rPr lang="fr-CH" sz="2200" dirty="0"/>
              <a:t>Sent to the </a:t>
            </a:r>
            <a:r>
              <a:rPr lang="fr-CH" sz="2200" dirty="0" err="1"/>
              <a:t>Member</a:t>
            </a:r>
            <a:r>
              <a:rPr lang="fr-CH" sz="2200" dirty="0"/>
              <a:t> States </a:t>
            </a:r>
            <a:r>
              <a:rPr lang="fr-CH" sz="2200" dirty="0" err="1"/>
              <a:t>around</a:t>
            </a:r>
            <a:r>
              <a:rPr lang="fr-CH" sz="2200" dirty="0"/>
              <a:t> 5 – 6 </a:t>
            </a:r>
            <a:r>
              <a:rPr lang="fr-CH" sz="2200" dirty="0" err="1"/>
              <a:t>weeks</a:t>
            </a:r>
            <a:r>
              <a:rPr lang="fr-CH" sz="2200" dirty="0"/>
              <a:t> </a:t>
            </a:r>
            <a:r>
              <a:rPr lang="fr-CH" sz="2200" dirty="0" err="1"/>
              <a:t>prior</a:t>
            </a:r>
            <a:r>
              <a:rPr lang="fr-CH" sz="2200" dirty="0"/>
              <a:t> to the CSW session</a:t>
            </a:r>
          </a:p>
          <a:p>
            <a:r>
              <a:rPr lang="fr-CH" sz="2200" dirty="0"/>
              <a:t>Most of the </a:t>
            </a:r>
            <a:r>
              <a:rPr lang="fr-CH" sz="2200" dirty="0" err="1"/>
              <a:t>paragraphs</a:t>
            </a:r>
            <a:r>
              <a:rPr lang="fr-CH" sz="2200" dirty="0"/>
              <a:t> are </a:t>
            </a:r>
            <a:r>
              <a:rPr lang="fr-CH" sz="2200" dirty="0" err="1"/>
              <a:t>quoted</a:t>
            </a:r>
            <a:r>
              <a:rPr lang="fr-CH" sz="2200" dirty="0"/>
              <a:t> or «</a:t>
            </a:r>
            <a:r>
              <a:rPr lang="fr-CH" sz="2200" dirty="0" err="1"/>
              <a:t>agreed</a:t>
            </a:r>
            <a:r>
              <a:rPr lang="fr-CH" sz="2200" dirty="0"/>
              <a:t>» </a:t>
            </a:r>
            <a:r>
              <a:rPr lang="fr-CH" sz="2200" dirty="0" err="1"/>
              <a:t>text</a:t>
            </a:r>
            <a:r>
              <a:rPr lang="fr-CH" sz="2200" dirty="0"/>
              <a:t> (</a:t>
            </a:r>
            <a:r>
              <a:rPr lang="fr-CH" sz="2200" dirty="0" err="1"/>
              <a:t>with</a:t>
            </a:r>
            <a:r>
              <a:rPr lang="fr-CH" sz="2200" dirty="0"/>
              <a:t> </a:t>
            </a:r>
            <a:r>
              <a:rPr lang="fr-CH" sz="2200" dirty="0" err="1"/>
              <a:t>references</a:t>
            </a:r>
            <a:r>
              <a:rPr lang="fr-CH" sz="2200" dirty="0"/>
              <a:t>)</a:t>
            </a:r>
          </a:p>
          <a:p>
            <a:pPr>
              <a:buNone/>
            </a:pPr>
            <a:r>
              <a:rPr lang="fr-CH" sz="3500" dirty="0" err="1">
                <a:latin typeface="Calibri Light"/>
                <a:ea typeface="+mj-ea"/>
                <a:cs typeface="+mj-cs"/>
              </a:rPr>
              <a:t>Amendments</a:t>
            </a:r>
            <a:r>
              <a:rPr lang="fr-CH" sz="3500" dirty="0">
                <a:latin typeface="Calibri Light"/>
                <a:ea typeface="+mj-ea"/>
                <a:cs typeface="+mj-cs"/>
              </a:rPr>
              <a:t>: </a:t>
            </a:r>
            <a:r>
              <a:rPr lang="fr-CH" sz="3500" dirty="0" err="1">
                <a:latin typeface="Calibri Light"/>
                <a:ea typeface="+mj-ea"/>
                <a:cs typeface="+mj-cs"/>
              </a:rPr>
              <a:t>written</a:t>
            </a:r>
            <a:r>
              <a:rPr lang="fr-CH" sz="3500" dirty="0">
                <a:latin typeface="Calibri Light"/>
                <a:ea typeface="+mj-ea"/>
                <a:cs typeface="+mj-cs"/>
              </a:rPr>
              <a:t> </a:t>
            </a:r>
            <a:r>
              <a:rPr lang="fr-CH" sz="3500" dirty="0" err="1">
                <a:latin typeface="Calibri Light"/>
                <a:ea typeface="+mj-ea"/>
                <a:cs typeface="+mj-cs"/>
              </a:rPr>
              <a:t>proposals</a:t>
            </a:r>
            <a:r>
              <a:rPr lang="fr-CH" sz="3500" dirty="0">
                <a:latin typeface="Calibri Light"/>
                <a:ea typeface="+mj-ea"/>
                <a:cs typeface="+mj-cs"/>
              </a:rPr>
              <a:t> to change the </a:t>
            </a:r>
            <a:r>
              <a:rPr lang="fr-CH" sz="3500" dirty="0" err="1">
                <a:latin typeface="Calibri Light"/>
                <a:ea typeface="+mj-ea"/>
                <a:cs typeface="+mj-cs"/>
              </a:rPr>
              <a:t>text</a:t>
            </a:r>
            <a:endParaRPr lang="fr-CH" sz="3500" dirty="0">
              <a:latin typeface="Calibri Light"/>
              <a:ea typeface="+mj-ea"/>
              <a:cs typeface="+mj-cs"/>
            </a:endParaRPr>
          </a:p>
          <a:p>
            <a:r>
              <a:rPr lang="en-GB" sz="2200" dirty="0"/>
              <a:t>States can propose </a:t>
            </a:r>
            <a:r>
              <a:rPr lang="en-US" sz="2200" dirty="0"/>
              <a:t>during a designated two-week time period:</a:t>
            </a:r>
            <a:r>
              <a:rPr lang="en-GB" sz="2200" dirty="0"/>
              <a:t> Add language, delete language</a:t>
            </a:r>
          </a:p>
          <a:p>
            <a:r>
              <a:rPr lang="en-GB" sz="2200" dirty="0"/>
              <a:t>Change means: adding the proposed language and deleting the existing language</a:t>
            </a:r>
          </a:p>
          <a:p>
            <a:pPr>
              <a:buNone/>
            </a:pPr>
            <a:r>
              <a:rPr lang="fr-CH" sz="3500" dirty="0">
                <a:latin typeface="Calibri Light"/>
                <a:ea typeface="+mj-ea"/>
                <a:cs typeface="+mj-cs"/>
              </a:rPr>
              <a:t>Multiple Rounds of </a:t>
            </a:r>
            <a:r>
              <a:rPr lang="fr-CH" sz="3500" dirty="0" err="1">
                <a:latin typeface="Calibri Light"/>
                <a:ea typeface="+mj-ea"/>
                <a:cs typeface="+mj-cs"/>
              </a:rPr>
              <a:t>readings</a:t>
            </a:r>
            <a:endParaRPr lang="fr-CH" sz="3500" dirty="0">
              <a:latin typeface="Calibri Light"/>
              <a:ea typeface="+mj-ea"/>
              <a:cs typeface="+mj-cs"/>
            </a:endParaRPr>
          </a:p>
          <a:p>
            <a:pPr>
              <a:buNone/>
            </a:pPr>
            <a:r>
              <a:rPr lang="fr-CH" sz="3500" dirty="0" err="1">
                <a:latin typeface="Calibri Light"/>
                <a:ea typeface="+mj-ea"/>
                <a:cs typeface="+mj-cs"/>
              </a:rPr>
              <a:t>Reservations</a:t>
            </a:r>
            <a:endParaRPr lang="fr-CH" sz="3500" dirty="0">
              <a:latin typeface="Calibri Light"/>
              <a:ea typeface="+mj-ea"/>
              <a:cs typeface="+mj-cs"/>
            </a:endParaRPr>
          </a:p>
        </p:txBody>
      </p:sp>
    </p:spTree>
    <p:extLst>
      <p:ext uri="{BB962C8B-B14F-4D97-AF65-F5344CB8AC3E}">
        <p14:creationId xmlns:p14="http://schemas.microsoft.com/office/powerpoint/2010/main" val="704148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1945" y="281997"/>
            <a:ext cx="10515600" cy="1325563"/>
          </a:xfrm>
        </p:spPr>
        <p:txBody>
          <a:bodyPr>
            <a:normAutofit/>
          </a:bodyPr>
          <a:lstStyle/>
          <a:p>
            <a:r>
              <a:rPr lang="en-US" sz="4000" dirty="0" smtClean="0">
                <a:solidFill>
                  <a:srgbClr val="FF3300"/>
                </a:solidFill>
              </a:rPr>
              <a:t>Sections from Agreed Conclusions</a:t>
            </a:r>
            <a:endParaRPr lang="en-US" sz="4000" dirty="0">
              <a:solidFill>
                <a:srgbClr val="FF3300"/>
              </a:solidFill>
            </a:endParaRPr>
          </a:p>
        </p:txBody>
      </p:sp>
      <p:sp>
        <p:nvSpPr>
          <p:cNvPr id="5" name="Content Placeholder 4"/>
          <p:cNvSpPr>
            <a:spLocks noGrp="1"/>
          </p:cNvSpPr>
          <p:nvPr>
            <p:ph idx="1"/>
          </p:nvPr>
        </p:nvSpPr>
        <p:spPr>
          <a:xfrm>
            <a:off x="671945" y="1607560"/>
            <a:ext cx="11282988" cy="4876126"/>
          </a:xfrm>
        </p:spPr>
        <p:txBody>
          <a:bodyPr>
            <a:noAutofit/>
          </a:bodyPr>
          <a:lstStyle/>
          <a:p>
            <a:pPr marL="0" indent="0">
              <a:buNone/>
            </a:pPr>
            <a:r>
              <a:rPr lang="en-US" sz="2400" dirty="0"/>
              <a:t>13. The Commission urges governments, the relevant entities of the United Nations system, international and regional organizations, women’s and other civil society organizations, and the private sector, to take the following actions at the national, regional, and global levels</a:t>
            </a:r>
            <a:r>
              <a:rPr lang="en-US" sz="2400" dirty="0" smtClean="0"/>
              <a:t>:</a:t>
            </a:r>
            <a:r>
              <a:rPr lang="en-US" sz="2400" b="1" dirty="0"/>
              <a:t> </a:t>
            </a:r>
            <a:endParaRPr lang="en-US" sz="2400" dirty="0"/>
          </a:p>
          <a:p>
            <a:pPr lvl="0"/>
            <a:r>
              <a:rPr lang="en-US" sz="2400" dirty="0"/>
              <a:t>Strengthening normative and legal frameworks for full employment and decent work for all women </a:t>
            </a:r>
          </a:p>
          <a:p>
            <a:pPr lvl="0"/>
            <a:r>
              <a:rPr lang="en-US" sz="2400" dirty="0"/>
              <a:t>Implementing economic and social policies for women’s economic empowerment</a:t>
            </a:r>
          </a:p>
          <a:p>
            <a:pPr lvl="0"/>
            <a:r>
              <a:rPr lang="en-US" sz="2400" dirty="0"/>
              <a:t>Addressing the growing informality of work and mobility of women workers </a:t>
            </a:r>
          </a:p>
          <a:p>
            <a:pPr lvl="0"/>
            <a:r>
              <a:rPr lang="en-US" sz="2400" dirty="0"/>
              <a:t>Managing technological and digital change for women’s economic empowerment </a:t>
            </a:r>
          </a:p>
          <a:p>
            <a:pPr lvl="0"/>
            <a:r>
              <a:rPr lang="en-US" sz="2400" dirty="0"/>
              <a:t>Strengthening women’s collective voice, leadership and decision-making </a:t>
            </a:r>
          </a:p>
          <a:p>
            <a:pPr lvl="0"/>
            <a:r>
              <a:rPr lang="en-US" sz="2400" dirty="0"/>
              <a:t>Strengthening private sector role in women’s economic empowerment</a:t>
            </a:r>
          </a:p>
          <a:p>
            <a:endParaRPr lang="en-US" sz="2600" dirty="0">
              <a:solidFill>
                <a:prstClr val="black"/>
              </a:solidFill>
            </a:endParaRPr>
          </a:p>
        </p:txBody>
      </p:sp>
    </p:spTree>
    <p:extLst>
      <p:ext uri="{BB962C8B-B14F-4D97-AF65-F5344CB8AC3E}">
        <p14:creationId xmlns:p14="http://schemas.microsoft.com/office/powerpoint/2010/main" val="1888848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The Guidebook</a:t>
            </a:r>
          </a:p>
        </p:txBody>
      </p:sp>
      <p:sp>
        <p:nvSpPr>
          <p:cNvPr id="3" name="Content Placeholder 2"/>
          <p:cNvSpPr>
            <a:spLocks noGrp="1"/>
          </p:cNvSpPr>
          <p:nvPr>
            <p:ph idx="1"/>
          </p:nvPr>
        </p:nvSpPr>
        <p:spPr>
          <a:xfrm>
            <a:off x="3572704" y="1690688"/>
            <a:ext cx="6406868" cy="4351338"/>
          </a:xfrm>
        </p:spPr>
        <p:txBody>
          <a:bodyPr>
            <a:normAutofit fontScale="92500"/>
          </a:bodyPr>
          <a:lstStyle/>
          <a:p>
            <a:endParaRPr lang="en-US" dirty="0"/>
          </a:p>
          <a:p>
            <a:r>
              <a:rPr lang="en-US" sz="3500" dirty="0"/>
              <a:t>The Training Guide can be downloaded from the NGO CSW Forum Website in </a:t>
            </a:r>
            <a:r>
              <a:rPr lang="en-US" sz="3500" dirty="0">
                <a:solidFill>
                  <a:srgbClr val="FF3399"/>
                </a:solidFill>
              </a:rPr>
              <a:t>Arabic, </a:t>
            </a:r>
            <a:r>
              <a:rPr lang="en-US" sz="3500" dirty="0" smtClean="0">
                <a:solidFill>
                  <a:srgbClr val="FF3399"/>
                </a:solidFill>
              </a:rPr>
              <a:t>English and Spanish (Russian &amp; French coming soon)</a:t>
            </a:r>
            <a:endParaRPr lang="en-US" sz="3500" dirty="0">
              <a:solidFill>
                <a:srgbClr val="FF3399"/>
              </a:solidFill>
            </a:endParaRPr>
          </a:p>
          <a:p>
            <a:r>
              <a:rPr lang="en-US" sz="3500" dirty="0"/>
              <a:t>https://www.ngocsw.org/archive/news-you-can-use/advocacy-training-negotiations-womens-human-rights</a:t>
            </a:r>
          </a:p>
          <a:p>
            <a:endParaRPr lang="en-US" sz="3500" dirty="0"/>
          </a:p>
          <a:p>
            <a:endParaRPr lang="en-US" dirty="0"/>
          </a:p>
        </p:txBody>
      </p:sp>
      <p:pic>
        <p:nvPicPr>
          <p:cNvPr id="4" name="Picture 3"/>
          <p:cNvPicPr>
            <a:picLocks noChangeAspect="1"/>
          </p:cNvPicPr>
          <p:nvPr/>
        </p:nvPicPr>
        <p:blipFill>
          <a:blip r:embed="rId3"/>
          <a:stretch>
            <a:fillRect/>
          </a:stretch>
        </p:blipFill>
        <p:spPr>
          <a:xfrm>
            <a:off x="924097" y="2553521"/>
            <a:ext cx="2209800" cy="2857500"/>
          </a:xfrm>
          <a:prstGeom prst="rect">
            <a:avLst/>
          </a:prstGeom>
          <a:ln>
            <a:solidFill>
              <a:schemeClr val="tx1">
                <a:lumMod val="65000"/>
                <a:lumOff val="35000"/>
              </a:schemeClr>
            </a:solidFill>
          </a:ln>
        </p:spPr>
      </p:pic>
    </p:spTree>
    <p:extLst>
      <p:ext uri="{BB962C8B-B14F-4D97-AF65-F5344CB8AC3E}">
        <p14:creationId xmlns:p14="http://schemas.microsoft.com/office/powerpoint/2010/main" val="3523032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1945" y="281997"/>
            <a:ext cx="10515600" cy="1325563"/>
          </a:xfrm>
        </p:spPr>
        <p:txBody>
          <a:bodyPr>
            <a:normAutofit/>
          </a:bodyPr>
          <a:lstStyle/>
          <a:p>
            <a:r>
              <a:rPr lang="en-US" sz="4000" dirty="0">
                <a:solidFill>
                  <a:srgbClr val="FF3300"/>
                </a:solidFill>
              </a:rPr>
              <a:t>Issues and Clusters of </a:t>
            </a:r>
            <a:r>
              <a:rPr lang="en-US" sz="4000" dirty="0" smtClean="0">
                <a:solidFill>
                  <a:srgbClr val="FF3300"/>
                </a:solidFill>
              </a:rPr>
              <a:t>CSW61 </a:t>
            </a:r>
            <a:r>
              <a:rPr lang="en-US" sz="4000" dirty="0">
                <a:solidFill>
                  <a:srgbClr val="FF3300"/>
                </a:solidFill>
              </a:rPr>
              <a:t>Negotiations</a:t>
            </a:r>
          </a:p>
        </p:txBody>
      </p:sp>
      <p:sp>
        <p:nvSpPr>
          <p:cNvPr id="5" name="Content Placeholder 4"/>
          <p:cNvSpPr>
            <a:spLocks noGrp="1"/>
          </p:cNvSpPr>
          <p:nvPr>
            <p:ph idx="1"/>
          </p:nvPr>
        </p:nvSpPr>
        <p:spPr>
          <a:xfrm>
            <a:off x="671945" y="1389208"/>
            <a:ext cx="5500255" cy="4393258"/>
          </a:xfrm>
        </p:spPr>
        <p:txBody>
          <a:bodyPr>
            <a:noAutofit/>
          </a:bodyPr>
          <a:lstStyle/>
          <a:p>
            <a:r>
              <a:rPr lang="en-US" sz="2600" dirty="0">
                <a:solidFill>
                  <a:prstClr val="black"/>
                </a:solidFill>
              </a:rPr>
              <a:t>Human Rights	</a:t>
            </a:r>
          </a:p>
          <a:p>
            <a:r>
              <a:rPr lang="en-US" sz="2600" dirty="0">
                <a:solidFill>
                  <a:prstClr val="black"/>
                </a:solidFill>
              </a:rPr>
              <a:t>Rural Women	</a:t>
            </a:r>
          </a:p>
          <a:p>
            <a:r>
              <a:rPr lang="en-US" sz="2600" dirty="0">
                <a:solidFill>
                  <a:prstClr val="black"/>
                </a:solidFill>
              </a:rPr>
              <a:t>Multiple forms of discrimination </a:t>
            </a:r>
          </a:p>
          <a:p>
            <a:r>
              <a:rPr lang="en-US" sz="2600" dirty="0">
                <a:solidFill>
                  <a:prstClr val="black"/>
                </a:solidFill>
              </a:rPr>
              <a:t>Civil Society </a:t>
            </a:r>
          </a:p>
          <a:p>
            <a:r>
              <a:rPr lang="en-US" sz="2600" dirty="0">
                <a:solidFill>
                  <a:prstClr val="black"/>
                </a:solidFill>
              </a:rPr>
              <a:t>Poverty</a:t>
            </a:r>
          </a:p>
          <a:p>
            <a:r>
              <a:rPr lang="en-US" sz="2600" dirty="0">
                <a:solidFill>
                  <a:prstClr val="black"/>
                </a:solidFill>
              </a:rPr>
              <a:t>Fiscal and tax policies</a:t>
            </a:r>
          </a:p>
          <a:p>
            <a:r>
              <a:rPr lang="en-US" sz="2600" dirty="0">
                <a:solidFill>
                  <a:prstClr val="black"/>
                </a:solidFill>
              </a:rPr>
              <a:t>Trafficking</a:t>
            </a:r>
          </a:p>
          <a:p>
            <a:r>
              <a:rPr lang="en-US" sz="2600" dirty="0">
                <a:solidFill>
                  <a:prstClr val="black"/>
                </a:solidFill>
              </a:rPr>
              <a:t>Health (including SRHR)</a:t>
            </a:r>
          </a:p>
          <a:p>
            <a:r>
              <a:rPr lang="en-US" sz="2600" dirty="0">
                <a:solidFill>
                  <a:prstClr val="black"/>
                </a:solidFill>
              </a:rPr>
              <a:t>Unpaid </a:t>
            </a:r>
            <a:r>
              <a:rPr lang="en-US" sz="2600" dirty="0" smtClean="0">
                <a:solidFill>
                  <a:prstClr val="black"/>
                </a:solidFill>
              </a:rPr>
              <a:t>care</a:t>
            </a:r>
          </a:p>
          <a:p>
            <a:pPr lvl="0"/>
            <a:r>
              <a:rPr lang="en-US" sz="2600" dirty="0">
                <a:solidFill>
                  <a:prstClr val="black"/>
                </a:solidFill>
              </a:rPr>
              <a:t>Right to work and rights at </a:t>
            </a:r>
            <a:r>
              <a:rPr lang="en-US" sz="2600" dirty="0" smtClean="0">
                <a:solidFill>
                  <a:prstClr val="black"/>
                </a:solidFill>
              </a:rPr>
              <a:t>work</a:t>
            </a:r>
            <a:endParaRPr lang="en-US" sz="2600" dirty="0">
              <a:solidFill>
                <a:prstClr val="black"/>
              </a:solidFill>
            </a:endParaRPr>
          </a:p>
        </p:txBody>
      </p:sp>
      <p:sp>
        <p:nvSpPr>
          <p:cNvPr id="2" name="TextBox 1"/>
          <p:cNvSpPr txBox="1"/>
          <p:nvPr/>
        </p:nvSpPr>
        <p:spPr>
          <a:xfrm>
            <a:off x="5929745" y="1825626"/>
            <a:ext cx="5521037" cy="4359142"/>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600" dirty="0" smtClean="0">
                <a:solidFill>
                  <a:prstClr val="black"/>
                </a:solidFill>
              </a:rPr>
              <a:t>Women </a:t>
            </a:r>
            <a:r>
              <a:rPr lang="en-US" sz="2600" dirty="0">
                <a:solidFill>
                  <a:prstClr val="black"/>
                </a:solidFill>
              </a:rPr>
              <a:t>&amp; Disabilities</a:t>
            </a: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Violence </a:t>
            </a:r>
            <a:r>
              <a:rPr lang="en-US" sz="2600" dirty="0">
                <a:solidFill>
                  <a:prstClr val="black"/>
                </a:solidFill>
              </a:rPr>
              <a:t>&amp; Sexual Harassment</a:t>
            </a: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Informal </a:t>
            </a:r>
            <a:r>
              <a:rPr lang="en-US" sz="2600" dirty="0">
                <a:solidFill>
                  <a:prstClr val="black"/>
                </a:solidFill>
              </a:rPr>
              <a:t>Work</a:t>
            </a: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National </a:t>
            </a:r>
            <a:r>
              <a:rPr lang="en-US" sz="2600" dirty="0">
                <a:solidFill>
                  <a:prstClr val="black"/>
                </a:solidFill>
              </a:rPr>
              <a:t>policy space</a:t>
            </a: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Education</a:t>
            </a:r>
            <a:endParaRPr lang="en-US" sz="2600" dirty="0">
              <a:solidFill>
                <a:prstClr val="black"/>
              </a:solidFill>
            </a:endParaRP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Migration</a:t>
            </a:r>
            <a:endParaRPr lang="en-US" sz="2600" dirty="0">
              <a:solidFill>
                <a:prstClr val="black"/>
              </a:solidFill>
            </a:endParaRP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Work</a:t>
            </a:r>
            <a:r>
              <a:rPr lang="en-US" sz="2600" dirty="0">
                <a:solidFill>
                  <a:prstClr val="black"/>
                </a:solidFill>
              </a:rPr>
              <a:t>/ Family balance</a:t>
            </a: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Macroeconomic </a:t>
            </a:r>
            <a:r>
              <a:rPr lang="en-US" sz="2600" dirty="0">
                <a:solidFill>
                  <a:prstClr val="black"/>
                </a:solidFill>
              </a:rPr>
              <a:t>policy</a:t>
            </a:r>
          </a:p>
          <a:p>
            <a:pPr marL="228600" lvl="0" indent="-228600">
              <a:lnSpc>
                <a:spcPct val="90000"/>
              </a:lnSpc>
              <a:spcBef>
                <a:spcPts val="1000"/>
              </a:spcBef>
              <a:buFont typeface="Arial" panose="020B0604020202020204" pitchFamily="34" charset="0"/>
              <a:buChar char="•"/>
            </a:pPr>
            <a:r>
              <a:rPr lang="en-US" sz="2600" dirty="0" smtClean="0">
                <a:solidFill>
                  <a:prstClr val="black"/>
                </a:solidFill>
              </a:rPr>
              <a:t>Climate </a:t>
            </a:r>
            <a:r>
              <a:rPr lang="en-US" sz="2600" dirty="0">
                <a:solidFill>
                  <a:prstClr val="black"/>
                </a:solidFill>
              </a:rPr>
              <a:t>change &amp; a just </a:t>
            </a:r>
            <a:r>
              <a:rPr lang="en-US" sz="2600" dirty="0" smtClean="0">
                <a:solidFill>
                  <a:prstClr val="black"/>
                </a:solidFill>
              </a:rPr>
              <a:t>transition</a:t>
            </a:r>
            <a:endParaRPr lang="en-US" sz="2600" dirty="0">
              <a:solidFill>
                <a:prstClr val="black"/>
              </a:solidFill>
            </a:endParaRPr>
          </a:p>
        </p:txBody>
      </p:sp>
    </p:spTree>
    <p:extLst>
      <p:ext uri="{BB962C8B-B14F-4D97-AF65-F5344CB8AC3E}">
        <p14:creationId xmlns:p14="http://schemas.microsoft.com/office/powerpoint/2010/main" val="19115008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smtClean="0">
                <a:solidFill>
                  <a:srgbClr val="FF3300"/>
                </a:solidFill>
              </a:rPr>
              <a:t>Tips to engage with CSW</a:t>
            </a:r>
            <a:endParaRPr lang="en-GB" dirty="0">
              <a:solidFill>
                <a:srgbClr val="FF3300"/>
              </a:solidFill>
            </a:endParaRPr>
          </a:p>
        </p:txBody>
      </p:sp>
      <p:sp>
        <p:nvSpPr>
          <p:cNvPr id="3" name="Espace réservé du contenu 2"/>
          <p:cNvSpPr>
            <a:spLocks noGrp="1"/>
          </p:cNvSpPr>
          <p:nvPr>
            <p:ph idx="1"/>
          </p:nvPr>
        </p:nvSpPr>
        <p:spPr>
          <a:xfrm>
            <a:off x="838200" y="1690688"/>
            <a:ext cx="10515600" cy="4351338"/>
          </a:xfrm>
        </p:spPr>
        <p:txBody>
          <a:bodyPr>
            <a:normAutofit fontScale="92500" lnSpcReduction="10000"/>
          </a:bodyPr>
          <a:lstStyle/>
          <a:p>
            <a:pPr lvl="0"/>
            <a:r>
              <a:rPr lang="en-US" sz="3600" dirty="0"/>
              <a:t>Long term preparation</a:t>
            </a:r>
          </a:p>
          <a:p>
            <a:pPr lvl="0"/>
            <a:r>
              <a:rPr lang="en-US" sz="3600" dirty="0"/>
              <a:t>Gather information</a:t>
            </a:r>
          </a:p>
          <a:p>
            <a:pPr lvl="0"/>
            <a:r>
              <a:rPr lang="en-US" sz="3600" dirty="0"/>
              <a:t>Reach out to other NGOs</a:t>
            </a:r>
          </a:p>
          <a:p>
            <a:pPr lvl="0"/>
            <a:r>
              <a:rPr lang="en-US" sz="3600" dirty="0"/>
              <a:t>Intervene at key moments</a:t>
            </a:r>
          </a:p>
          <a:p>
            <a:pPr lvl="1"/>
            <a:r>
              <a:rPr lang="en-GB" sz="3200" dirty="0" smtClean="0"/>
              <a:t>Elaboration </a:t>
            </a:r>
            <a:r>
              <a:rPr lang="en-GB" sz="3200" dirty="0"/>
              <a:t>of the “zero draft”</a:t>
            </a:r>
          </a:p>
          <a:p>
            <a:pPr lvl="1"/>
            <a:r>
              <a:rPr lang="en-GB" sz="3200" dirty="0"/>
              <a:t>Written proposals to amend the “zero draft”</a:t>
            </a:r>
          </a:p>
          <a:p>
            <a:pPr lvl="1"/>
            <a:r>
              <a:rPr lang="en-GB" sz="3200" dirty="0"/>
              <a:t>During the negotiations</a:t>
            </a:r>
          </a:p>
          <a:p>
            <a:pPr lvl="1"/>
            <a:r>
              <a:rPr lang="en-GB" sz="3200" dirty="0"/>
              <a:t>After the adoption of the text </a:t>
            </a:r>
            <a:endParaRPr lang="en-GB" sz="3200" dirty="0" smtClean="0"/>
          </a:p>
          <a:p>
            <a:pPr lvl="1"/>
            <a:r>
              <a:rPr lang="en-GB" sz="3200" dirty="0" smtClean="0"/>
              <a:t>Reach out to join your country delegation</a:t>
            </a:r>
            <a:endParaRPr lang="en-GB" sz="3200" dirty="0"/>
          </a:p>
          <a:p>
            <a:endParaRPr lang="en-GB" sz="3600" dirty="0"/>
          </a:p>
          <a:p>
            <a:endParaRPr lang="en-GB" sz="3600" dirty="0"/>
          </a:p>
        </p:txBody>
      </p:sp>
    </p:spTree>
    <p:extLst>
      <p:ext uri="{BB962C8B-B14F-4D97-AF65-F5344CB8AC3E}">
        <p14:creationId xmlns:p14="http://schemas.microsoft.com/office/powerpoint/2010/main" val="5090125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87787"/>
            <a:ext cx="9144000" cy="2387600"/>
          </a:xfrm>
        </p:spPr>
        <p:txBody>
          <a:bodyPr/>
          <a:lstStyle/>
          <a:p>
            <a:r>
              <a:rPr lang="en-US" dirty="0" smtClean="0"/>
              <a:t>Regional Focus:</a:t>
            </a:r>
            <a:endParaRPr lang="en-US" dirty="0"/>
          </a:p>
        </p:txBody>
      </p:sp>
      <p:sp>
        <p:nvSpPr>
          <p:cNvPr id="3" name="Subtitle 2"/>
          <p:cNvSpPr>
            <a:spLocks noGrp="1"/>
          </p:cNvSpPr>
          <p:nvPr>
            <p:ph type="subTitle" idx="1"/>
          </p:nvPr>
        </p:nvSpPr>
        <p:spPr>
          <a:xfrm>
            <a:off x="1524000" y="4675387"/>
            <a:ext cx="9144000" cy="1655762"/>
          </a:xfrm>
        </p:spPr>
        <p:txBody>
          <a:bodyPr>
            <a:normAutofit/>
          </a:bodyPr>
          <a:lstStyle/>
          <a:p>
            <a:r>
              <a:rPr lang="en-US" dirty="0" smtClean="0">
                <a:solidFill>
                  <a:srgbClr val="FF3399"/>
                </a:solidFill>
              </a:rPr>
              <a:t> </a:t>
            </a:r>
          </a:p>
          <a:p>
            <a:pPr lvl="0"/>
            <a:r>
              <a:rPr lang="en-US" dirty="0">
                <a:solidFill>
                  <a:srgbClr val="FF3300"/>
                </a:solidFill>
              </a:rPr>
              <a:t>Instruments, Priorities, Positions, &amp; </a:t>
            </a:r>
            <a:r>
              <a:rPr lang="en-US" dirty="0" smtClean="0">
                <a:solidFill>
                  <a:srgbClr val="FF3300"/>
                </a:solidFill>
              </a:rPr>
              <a:t>Discussion</a:t>
            </a:r>
            <a:endParaRPr lang="en-US" sz="1600" dirty="0"/>
          </a:p>
          <a:p>
            <a:endParaRPr lang="en-US" dirty="0">
              <a:solidFill>
                <a:srgbClr val="FF3399"/>
              </a:solidFill>
            </a:endParaRPr>
          </a:p>
        </p:txBody>
      </p:sp>
    </p:spTree>
    <p:extLst>
      <p:ext uri="{BB962C8B-B14F-4D97-AF65-F5344CB8AC3E}">
        <p14:creationId xmlns:p14="http://schemas.microsoft.com/office/powerpoint/2010/main" val="1042393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855346"/>
            <a:ext cx="9144000" cy="1827013"/>
          </a:xfrm>
        </p:spPr>
        <p:txBody>
          <a:bodyPr>
            <a:normAutofit/>
          </a:bodyPr>
          <a:lstStyle/>
          <a:p>
            <a:r>
              <a:rPr lang="en-US" dirty="0">
                <a:solidFill>
                  <a:srgbClr val="FF3300"/>
                </a:solidFill>
              </a:rPr>
              <a:t>ADVOCACY</a:t>
            </a:r>
            <a:endParaRPr lang="fr-CH" dirty="0">
              <a:solidFill>
                <a:srgbClr val="FF3300"/>
              </a:solidFill>
            </a:endParaRPr>
          </a:p>
        </p:txBody>
      </p:sp>
      <p:sp>
        <p:nvSpPr>
          <p:cNvPr id="4" name="TextBox 3"/>
          <p:cNvSpPr txBox="1"/>
          <p:nvPr/>
        </p:nvSpPr>
        <p:spPr>
          <a:xfrm rot="10800000" flipV="1">
            <a:off x="685800" y="5966936"/>
            <a:ext cx="3276600" cy="830997"/>
          </a:xfrm>
          <a:prstGeom prst="rect">
            <a:avLst/>
          </a:prstGeom>
          <a:noFill/>
        </p:spPr>
        <p:txBody>
          <a:bodyPr wrap="square" rtlCol="0">
            <a:spAutoFit/>
          </a:bodyPr>
          <a:lstStyle/>
          <a:p>
            <a:r>
              <a:rPr lang="en-US" sz="1200" dirty="0"/>
              <a:t>Adapted from Advocacy Training for Rio+20 Conference, June 2012, &amp; Advocacy Training for the UNFCCC, 2014, by the Women’s Environment and Development Organization</a:t>
            </a:r>
          </a:p>
        </p:txBody>
      </p:sp>
    </p:spTree>
    <p:extLst>
      <p:ext uri="{BB962C8B-B14F-4D97-AF65-F5344CB8AC3E}">
        <p14:creationId xmlns:p14="http://schemas.microsoft.com/office/powerpoint/2010/main" val="19353536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smtClean="0">
                <a:solidFill>
                  <a:srgbClr val="FF3300"/>
                </a:solidFill>
              </a:rPr>
              <a:t>Advocacy SKILL: Mapping</a:t>
            </a:r>
            <a:endParaRPr lang="fr-CH" dirty="0">
              <a:solidFill>
                <a:srgbClr val="FF3300"/>
              </a:solidFill>
            </a:endParaRPr>
          </a:p>
        </p:txBody>
      </p:sp>
      <p:sp>
        <p:nvSpPr>
          <p:cNvPr id="3" name="Espace réservé du contenu 2"/>
          <p:cNvSpPr>
            <a:spLocks noGrp="1"/>
          </p:cNvSpPr>
          <p:nvPr>
            <p:ph idx="1"/>
          </p:nvPr>
        </p:nvSpPr>
        <p:spPr>
          <a:xfrm>
            <a:off x="2008790" y="1513492"/>
            <a:ext cx="8030561" cy="4663473"/>
          </a:xfrm>
        </p:spPr>
        <p:txBody>
          <a:bodyPr>
            <a:normAutofit fontScale="92500" lnSpcReduction="20000"/>
          </a:bodyPr>
          <a:lstStyle/>
          <a:p>
            <a:r>
              <a:rPr lang="en-US" sz="3200" dirty="0"/>
              <a:t>Map the current situation</a:t>
            </a:r>
          </a:p>
          <a:p>
            <a:pPr lvl="1"/>
            <a:r>
              <a:rPr lang="en-US" sz="2800" dirty="0"/>
              <a:t>Political climate and context</a:t>
            </a:r>
          </a:p>
          <a:p>
            <a:pPr lvl="1"/>
            <a:r>
              <a:rPr lang="en-US" sz="2800" dirty="0"/>
              <a:t>Non-State actors in the space</a:t>
            </a:r>
          </a:p>
          <a:p>
            <a:pPr lvl="1"/>
            <a:r>
              <a:rPr lang="en-US" sz="2800" dirty="0"/>
              <a:t>Leaders of the Process</a:t>
            </a:r>
          </a:p>
          <a:p>
            <a:pPr>
              <a:lnSpc>
                <a:spcPct val="100000"/>
              </a:lnSpc>
            </a:pPr>
            <a:r>
              <a:rPr lang="en-US" sz="3200" dirty="0"/>
              <a:t>Map the delegates</a:t>
            </a:r>
          </a:p>
          <a:p>
            <a:pPr lvl="1">
              <a:lnSpc>
                <a:spcPct val="100000"/>
              </a:lnSpc>
            </a:pPr>
            <a:r>
              <a:rPr lang="en-US" sz="2800" dirty="0"/>
              <a:t>Delegates in your region</a:t>
            </a:r>
          </a:p>
          <a:p>
            <a:pPr lvl="1">
              <a:lnSpc>
                <a:spcPct val="100000"/>
              </a:lnSpc>
            </a:pPr>
            <a:r>
              <a:rPr lang="en-US" sz="2800" dirty="0"/>
              <a:t>Ally delegations you may be able to approach</a:t>
            </a:r>
          </a:p>
          <a:p>
            <a:pPr lvl="1">
              <a:lnSpc>
                <a:spcPct val="100000"/>
              </a:lnSpc>
            </a:pPr>
            <a:r>
              <a:rPr lang="en-US" sz="2800" dirty="0"/>
              <a:t>Delegations to </a:t>
            </a:r>
            <a:r>
              <a:rPr lang="en-US" sz="2800" dirty="0" smtClean="0"/>
              <a:t>watch</a:t>
            </a:r>
          </a:p>
          <a:p>
            <a:pPr lvl="1">
              <a:lnSpc>
                <a:spcPct val="100000"/>
              </a:lnSpc>
            </a:pPr>
            <a:r>
              <a:rPr lang="en-US" sz="2800" dirty="0" smtClean="0"/>
              <a:t>Shared issues/priorities</a:t>
            </a:r>
            <a:endParaRPr lang="en-US" sz="2800" dirty="0"/>
          </a:p>
          <a:p>
            <a:pPr>
              <a:lnSpc>
                <a:spcPct val="100000"/>
              </a:lnSpc>
            </a:pPr>
            <a:r>
              <a:rPr lang="en-US" sz="3200" dirty="0"/>
              <a:t>Observe what different delegations are saying</a:t>
            </a:r>
          </a:p>
          <a:p>
            <a:pPr lvl="1">
              <a:lnSpc>
                <a:spcPct val="100000"/>
              </a:lnSpc>
            </a:pPr>
            <a:r>
              <a:rPr lang="en-US" sz="2800" dirty="0"/>
              <a:t>within a group or as individual countries</a:t>
            </a:r>
          </a:p>
        </p:txBody>
      </p:sp>
    </p:spTree>
    <p:extLst>
      <p:ext uri="{BB962C8B-B14F-4D97-AF65-F5344CB8AC3E}">
        <p14:creationId xmlns:p14="http://schemas.microsoft.com/office/powerpoint/2010/main" val="21454245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err="1">
                <a:solidFill>
                  <a:srgbClr val="FF3300"/>
                </a:solidFill>
              </a:rPr>
              <a:t>Mapping</a:t>
            </a:r>
            <a:r>
              <a:rPr lang="fr-CH" dirty="0">
                <a:solidFill>
                  <a:srgbClr val="FF3300"/>
                </a:solidFill>
              </a:rPr>
              <a:t> </a:t>
            </a:r>
            <a:r>
              <a:rPr lang="fr-CH" dirty="0" err="1">
                <a:solidFill>
                  <a:srgbClr val="FF3300"/>
                </a:solidFill>
              </a:rPr>
              <a:t>Your</a:t>
            </a:r>
            <a:r>
              <a:rPr lang="fr-CH" dirty="0">
                <a:solidFill>
                  <a:srgbClr val="FF3300"/>
                </a:solidFill>
              </a:rPr>
              <a:t> </a:t>
            </a:r>
            <a:r>
              <a:rPr lang="fr-CH" dirty="0" smtClean="0">
                <a:solidFill>
                  <a:srgbClr val="FF3300"/>
                </a:solidFill>
              </a:rPr>
              <a:t>Issues &amp; Allies</a:t>
            </a:r>
            <a:endParaRPr lang="fr-CH" sz="4000" dirty="0">
              <a:solidFill>
                <a:srgbClr val="FF3300"/>
              </a:solidFill>
            </a:endParaRPr>
          </a:p>
        </p:txBody>
      </p:sp>
      <p:sp>
        <p:nvSpPr>
          <p:cNvPr id="3" name="Espace réservé du contenu 2"/>
          <p:cNvSpPr>
            <a:spLocks noGrp="1"/>
          </p:cNvSpPr>
          <p:nvPr>
            <p:ph idx="1"/>
          </p:nvPr>
        </p:nvSpPr>
        <p:spPr>
          <a:xfrm>
            <a:off x="838200" y="1495567"/>
            <a:ext cx="11410121" cy="4929808"/>
          </a:xfrm>
        </p:spPr>
        <p:txBody>
          <a:bodyPr>
            <a:normAutofit/>
          </a:bodyPr>
          <a:lstStyle/>
          <a:p>
            <a:pPr marL="0" indent="0">
              <a:buNone/>
            </a:pPr>
            <a:r>
              <a:rPr lang="en-US" sz="3600" b="1" i="1" dirty="0" smtClean="0"/>
              <a:t>Role of Civil Society</a:t>
            </a:r>
            <a:endParaRPr lang="en-US" sz="3600" dirty="0"/>
          </a:p>
          <a:p>
            <a:pPr marL="0" indent="0">
              <a:buNone/>
            </a:pPr>
            <a:r>
              <a:rPr lang="en-US" sz="3200" dirty="0" smtClean="0"/>
              <a:t>12.The </a:t>
            </a:r>
            <a:r>
              <a:rPr lang="en-US" sz="3200" dirty="0"/>
              <a:t>Commission, in order to transform the world of work for women </a:t>
            </a:r>
            <a:r>
              <a:rPr lang="en-US" sz="3200" b="1" dirty="0"/>
              <a:t>[EU ADD: and eliminate the structural barriers to equal economic opportunities and outcomes</a:t>
            </a:r>
            <a:r>
              <a:rPr lang="en-US" sz="3200" b="1" dirty="0" smtClean="0"/>
              <a:t>]</a:t>
            </a:r>
            <a:r>
              <a:rPr lang="en-US" sz="3200" dirty="0" smtClean="0"/>
              <a:t>,…</a:t>
            </a:r>
            <a:r>
              <a:rPr lang="en-US" sz="3200" dirty="0"/>
              <a:t> in women’s economic empowerment </a:t>
            </a:r>
            <a:r>
              <a:rPr lang="en-US" sz="3200" b="1" dirty="0"/>
              <a:t>[Argentina, Brazil, Colombia, Costa Rica, Dominican Republic, El Salvador, Guatemala, Mexico, Panama and Paraguay ADD: and recognize the </a:t>
            </a:r>
            <a:r>
              <a:rPr lang="en-US" sz="3200" b="1" dirty="0">
                <a:solidFill>
                  <a:schemeClr val="accent6">
                    <a:lumMod val="75000"/>
                  </a:schemeClr>
                </a:solidFill>
              </a:rPr>
              <a:t>role of civil society, including feminist groups</a:t>
            </a:r>
            <a:r>
              <a:rPr lang="en-US" sz="3200" b="1" dirty="0"/>
              <a:t>]</a:t>
            </a:r>
            <a:r>
              <a:rPr lang="en-US" sz="3200" dirty="0"/>
              <a:t>. </a:t>
            </a:r>
            <a:r>
              <a:rPr lang="en-US" sz="3200" b="1" dirty="0"/>
              <a:t>(Based on E/CN.6/2017/3, para 47, and headers in para 49) [Russian Federation DELETE paragraph]</a:t>
            </a:r>
            <a:endParaRPr lang="en-US" sz="3200" dirty="0"/>
          </a:p>
          <a:p>
            <a:pPr marL="0" indent="0">
              <a:buNone/>
            </a:pPr>
            <a:endParaRPr lang="en-US" sz="3200" dirty="0">
              <a:effectLst/>
            </a:endParaRPr>
          </a:p>
        </p:txBody>
      </p:sp>
    </p:spTree>
    <p:extLst>
      <p:ext uri="{BB962C8B-B14F-4D97-AF65-F5344CB8AC3E}">
        <p14:creationId xmlns:p14="http://schemas.microsoft.com/office/powerpoint/2010/main" val="2493931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err="1">
                <a:solidFill>
                  <a:srgbClr val="FF3300"/>
                </a:solidFill>
              </a:rPr>
              <a:t>Mapping</a:t>
            </a:r>
            <a:r>
              <a:rPr lang="fr-CH" dirty="0">
                <a:solidFill>
                  <a:srgbClr val="FF3300"/>
                </a:solidFill>
              </a:rPr>
              <a:t> </a:t>
            </a:r>
            <a:r>
              <a:rPr lang="fr-CH" dirty="0" err="1">
                <a:solidFill>
                  <a:srgbClr val="FF3300"/>
                </a:solidFill>
              </a:rPr>
              <a:t>Your</a:t>
            </a:r>
            <a:r>
              <a:rPr lang="fr-CH" dirty="0">
                <a:solidFill>
                  <a:srgbClr val="FF3300"/>
                </a:solidFill>
              </a:rPr>
              <a:t> </a:t>
            </a:r>
            <a:r>
              <a:rPr lang="fr-CH" dirty="0" smtClean="0">
                <a:solidFill>
                  <a:srgbClr val="FF3300"/>
                </a:solidFill>
              </a:rPr>
              <a:t>Issues &amp; Allies</a:t>
            </a:r>
            <a:endParaRPr lang="fr-CH" sz="4000" dirty="0">
              <a:solidFill>
                <a:srgbClr val="FF3300"/>
              </a:solidFill>
            </a:endParaRPr>
          </a:p>
        </p:txBody>
      </p:sp>
      <p:sp>
        <p:nvSpPr>
          <p:cNvPr id="3" name="Espace réservé du contenu 2"/>
          <p:cNvSpPr>
            <a:spLocks noGrp="1"/>
          </p:cNvSpPr>
          <p:nvPr>
            <p:ph idx="1"/>
          </p:nvPr>
        </p:nvSpPr>
        <p:spPr>
          <a:xfrm>
            <a:off x="838200" y="1495567"/>
            <a:ext cx="11410121" cy="4929808"/>
          </a:xfrm>
        </p:spPr>
        <p:txBody>
          <a:bodyPr>
            <a:normAutofit/>
          </a:bodyPr>
          <a:lstStyle/>
          <a:p>
            <a:pPr marL="0" indent="0">
              <a:buNone/>
            </a:pPr>
            <a:r>
              <a:rPr lang="en-US" sz="3600" b="1" i="1" dirty="0" smtClean="0"/>
              <a:t>Human rights defenders</a:t>
            </a:r>
            <a:endParaRPr lang="en-US" sz="3600" dirty="0"/>
          </a:p>
          <a:p>
            <a:r>
              <a:rPr lang="en-US" sz="3200" b="1" dirty="0"/>
              <a:t>(bb.5) [EU ADD: Support and </a:t>
            </a:r>
            <a:r>
              <a:rPr lang="en-US" sz="3200" b="1" dirty="0" err="1"/>
              <a:t>recognise</a:t>
            </a:r>
            <a:r>
              <a:rPr lang="en-US" sz="3200" b="1" dirty="0"/>
              <a:t> the contributions of women’s and community-based organizations, </a:t>
            </a:r>
            <a:r>
              <a:rPr lang="en-US" sz="3200" b="1" dirty="0">
                <a:solidFill>
                  <a:schemeClr val="accent6">
                    <a:lumMod val="75000"/>
                  </a:schemeClr>
                </a:solidFill>
              </a:rPr>
              <a:t>feminist groups, women human rights defenders</a:t>
            </a:r>
            <a:r>
              <a:rPr lang="en-US" sz="3200" b="1" dirty="0"/>
              <a:t> and girls’ and youth-led organizations, in placing the human rights of women and girls on local, national, regional and international agendas;]</a:t>
            </a:r>
            <a:endParaRPr lang="en-US" sz="3200" dirty="0"/>
          </a:p>
          <a:p>
            <a:pPr marL="0" indent="0">
              <a:buNone/>
            </a:pPr>
            <a:endParaRPr lang="en-US" sz="3200" dirty="0">
              <a:effectLst/>
            </a:endParaRPr>
          </a:p>
        </p:txBody>
      </p:sp>
    </p:spTree>
    <p:extLst>
      <p:ext uri="{BB962C8B-B14F-4D97-AF65-F5344CB8AC3E}">
        <p14:creationId xmlns:p14="http://schemas.microsoft.com/office/powerpoint/2010/main" val="15887239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err="1">
                <a:solidFill>
                  <a:srgbClr val="FF3300"/>
                </a:solidFill>
              </a:rPr>
              <a:t>Mapping</a:t>
            </a:r>
            <a:r>
              <a:rPr lang="fr-CH" dirty="0">
                <a:solidFill>
                  <a:srgbClr val="FF3300"/>
                </a:solidFill>
              </a:rPr>
              <a:t> </a:t>
            </a:r>
            <a:r>
              <a:rPr lang="fr-CH" dirty="0" err="1">
                <a:solidFill>
                  <a:srgbClr val="FF3300"/>
                </a:solidFill>
              </a:rPr>
              <a:t>Your</a:t>
            </a:r>
            <a:r>
              <a:rPr lang="fr-CH" dirty="0">
                <a:solidFill>
                  <a:srgbClr val="FF3300"/>
                </a:solidFill>
              </a:rPr>
              <a:t> </a:t>
            </a:r>
            <a:r>
              <a:rPr lang="fr-CH" dirty="0" smtClean="0">
                <a:solidFill>
                  <a:srgbClr val="FF3300"/>
                </a:solidFill>
              </a:rPr>
              <a:t>Issues &amp; Allies</a:t>
            </a:r>
            <a:endParaRPr lang="fr-CH" sz="4000" dirty="0">
              <a:solidFill>
                <a:srgbClr val="FF3300"/>
              </a:solidFill>
            </a:endParaRPr>
          </a:p>
        </p:txBody>
      </p:sp>
      <p:sp>
        <p:nvSpPr>
          <p:cNvPr id="3" name="Espace réservé du contenu 2"/>
          <p:cNvSpPr>
            <a:spLocks noGrp="1"/>
          </p:cNvSpPr>
          <p:nvPr>
            <p:ph idx="1"/>
          </p:nvPr>
        </p:nvSpPr>
        <p:spPr>
          <a:xfrm>
            <a:off x="838200" y="1495567"/>
            <a:ext cx="11410121" cy="4929808"/>
          </a:xfrm>
        </p:spPr>
        <p:txBody>
          <a:bodyPr>
            <a:normAutofit fontScale="92500"/>
          </a:bodyPr>
          <a:lstStyle/>
          <a:p>
            <a:pPr marL="0" indent="0">
              <a:buNone/>
            </a:pPr>
            <a:r>
              <a:rPr lang="en-US" sz="3600" b="1" i="1" dirty="0" smtClean="0"/>
              <a:t>Refugees</a:t>
            </a:r>
            <a:endParaRPr lang="en-US" sz="3600" dirty="0"/>
          </a:p>
          <a:p>
            <a:r>
              <a:rPr lang="en-US" sz="3200" dirty="0"/>
              <a:t>(t)         Strengthen synergies between international migration and development by ensuring safe, orderly and regular migration policies that </a:t>
            </a:r>
            <a:r>
              <a:rPr lang="en-US" sz="3200" b="1" dirty="0"/>
              <a:t>[US, Holy See DELETE:</a:t>
            </a:r>
            <a:r>
              <a:rPr lang="en-US" sz="3200" dirty="0"/>
              <a:t> uphold</a:t>
            </a:r>
            <a:r>
              <a:rPr lang="en-US" sz="3200" b="1" dirty="0"/>
              <a:t>] [US ADD: respect]</a:t>
            </a:r>
            <a:r>
              <a:rPr lang="en-US" sz="3200" dirty="0"/>
              <a:t> </a:t>
            </a:r>
            <a:r>
              <a:rPr lang="en-US" sz="3200" b="1" dirty="0"/>
              <a:t>[Holy See, EU DELETE:</a:t>
            </a:r>
            <a:r>
              <a:rPr lang="en-US" sz="3200" dirty="0"/>
              <a:t> women’s</a:t>
            </a:r>
            <a:r>
              <a:rPr lang="en-US" sz="3200" b="1" dirty="0"/>
              <a:t>] [Holy See ADD: that fully protect the] [EU DELETE:</a:t>
            </a:r>
            <a:r>
              <a:rPr lang="en-US" sz="3200" dirty="0"/>
              <a:t> human rights</a:t>
            </a:r>
            <a:r>
              <a:rPr lang="en-US" sz="3200" b="1" dirty="0"/>
              <a:t>]</a:t>
            </a:r>
            <a:r>
              <a:rPr lang="en-US" sz="3200" dirty="0"/>
              <a:t> </a:t>
            </a:r>
            <a:r>
              <a:rPr lang="en-US" sz="3200" b="1" dirty="0"/>
              <a:t>[EU ADD: the human rights of women and girls] [Holy See ADD: of all refugees and migrants, regardless of status, ]</a:t>
            </a:r>
            <a:r>
              <a:rPr lang="en-US" sz="3200" dirty="0"/>
              <a:t> in the context of implementation of the New York Declaration for Refugees and Migrants (General Assembly resolution 71/1) </a:t>
            </a:r>
            <a:r>
              <a:rPr lang="en-US" sz="3200" b="1" dirty="0"/>
              <a:t>[Switzerland ADD: and in the Global Compact on Migration]</a:t>
            </a:r>
            <a:r>
              <a:rPr lang="en-US" sz="3200" dirty="0"/>
              <a:t>; </a:t>
            </a:r>
            <a:r>
              <a:rPr lang="en-US" sz="3200" b="1" dirty="0"/>
              <a:t>(E/CN.6/2017/3, para 49 (v)) [Russian Federation DELETE paragraph]</a:t>
            </a:r>
            <a:endParaRPr lang="en-US" sz="3200" dirty="0">
              <a:effectLst/>
            </a:endParaRPr>
          </a:p>
        </p:txBody>
      </p:sp>
    </p:spTree>
    <p:extLst>
      <p:ext uri="{BB962C8B-B14F-4D97-AF65-F5344CB8AC3E}">
        <p14:creationId xmlns:p14="http://schemas.microsoft.com/office/powerpoint/2010/main" val="22325756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err="1">
                <a:solidFill>
                  <a:srgbClr val="FF3300"/>
                </a:solidFill>
              </a:rPr>
              <a:t>Mapping</a:t>
            </a:r>
            <a:r>
              <a:rPr lang="fr-CH" dirty="0">
                <a:solidFill>
                  <a:srgbClr val="FF3300"/>
                </a:solidFill>
              </a:rPr>
              <a:t> </a:t>
            </a:r>
            <a:r>
              <a:rPr lang="fr-CH" dirty="0" err="1">
                <a:solidFill>
                  <a:srgbClr val="FF3300"/>
                </a:solidFill>
              </a:rPr>
              <a:t>Your</a:t>
            </a:r>
            <a:r>
              <a:rPr lang="fr-CH" dirty="0">
                <a:solidFill>
                  <a:srgbClr val="FF3300"/>
                </a:solidFill>
              </a:rPr>
              <a:t> </a:t>
            </a:r>
            <a:r>
              <a:rPr lang="fr-CH" dirty="0" smtClean="0">
                <a:solidFill>
                  <a:srgbClr val="FF3300"/>
                </a:solidFill>
              </a:rPr>
              <a:t>Issues &amp; Allies</a:t>
            </a:r>
            <a:endParaRPr lang="fr-CH" sz="4000" dirty="0">
              <a:solidFill>
                <a:srgbClr val="FF3300"/>
              </a:solidFill>
            </a:endParaRPr>
          </a:p>
        </p:txBody>
      </p:sp>
      <p:sp>
        <p:nvSpPr>
          <p:cNvPr id="3" name="Espace réservé du contenu 2"/>
          <p:cNvSpPr>
            <a:spLocks noGrp="1"/>
          </p:cNvSpPr>
          <p:nvPr>
            <p:ph idx="1"/>
          </p:nvPr>
        </p:nvSpPr>
        <p:spPr>
          <a:xfrm>
            <a:off x="838200" y="1495567"/>
            <a:ext cx="11410121" cy="4929808"/>
          </a:xfrm>
        </p:spPr>
        <p:txBody>
          <a:bodyPr>
            <a:normAutofit/>
          </a:bodyPr>
          <a:lstStyle/>
          <a:p>
            <a:pPr marL="0" indent="0">
              <a:buNone/>
            </a:pPr>
            <a:r>
              <a:rPr lang="en-US" sz="3600" b="1" i="1" dirty="0" smtClean="0"/>
              <a:t>Indigenous women</a:t>
            </a:r>
            <a:endParaRPr lang="en-US" sz="3600" dirty="0"/>
          </a:p>
          <a:p>
            <a:r>
              <a:rPr lang="en-US" sz="3200" b="1" dirty="0"/>
              <a:t>10.8 [Argentina, Brazil, Colombia, Costa Rica, Dominican Republic, El Salvador, Guatemala, Mexico, Panama and Paraguay ADD: The Commission recognizes the critical role and contribution of indigenous women and their traditional knowledge, in enhancing agricultural and rural development, improving food security and eradicating rural poverty, proving an important participation to the economic growth.]</a:t>
            </a:r>
            <a:endParaRPr lang="en-US" sz="3200" dirty="0">
              <a:effectLst/>
            </a:endParaRPr>
          </a:p>
        </p:txBody>
      </p:sp>
    </p:spTree>
    <p:extLst>
      <p:ext uri="{BB962C8B-B14F-4D97-AF65-F5344CB8AC3E}">
        <p14:creationId xmlns:p14="http://schemas.microsoft.com/office/powerpoint/2010/main" val="26871947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err="1">
                <a:solidFill>
                  <a:srgbClr val="FF3300"/>
                </a:solidFill>
              </a:rPr>
              <a:t>Mapping</a:t>
            </a:r>
            <a:r>
              <a:rPr lang="fr-CH" dirty="0">
                <a:solidFill>
                  <a:srgbClr val="FF3300"/>
                </a:solidFill>
              </a:rPr>
              <a:t> </a:t>
            </a:r>
            <a:r>
              <a:rPr lang="fr-CH" dirty="0" err="1">
                <a:solidFill>
                  <a:srgbClr val="FF3300"/>
                </a:solidFill>
              </a:rPr>
              <a:t>Your</a:t>
            </a:r>
            <a:r>
              <a:rPr lang="fr-CH" dirty="0">
                <a:solidFill>
                  <a:srgbClr val="FF3300"/>
                </a:solidFill>
              </a:rPr>
              <a:t> </a:t>
            </a:r>
            <a:r>
              <a:rPr lang="fr-CH" dirty="0" smtClean="0">
                <a:solidFill>
                  <a:srgbClr val="FF3300"/>
                </a:solidFill>
              </a:rPr>
              <a:t>Issues &amp; Allies</a:t>
            </a:r>
            <a:endParaRPr lang="fr-CH" sz="4000" dirty="0">
              <a:solidFill>
                <a:srgbClr val="FF3300"/>
              </a:solidFill>
            </a:endParaRPr>
          </a:p>
        </p:txBody>
      </p:sp>
      <p:sp>
        <p:nvSpPr>
          <p:cNvPr id="3" name="Espace réservé du contenu 2"/>
          <p:cNvSpPr>
            <a:spLocks noGrp="1"/>
          </p:cNvSpPr>
          <p:nvPr>
            <p:ph idx="1"/>
          </p:nvPr>
        </p:nvSpPr>
        <p:spPr>
          <a:xfrm>
            <a:off x="838200" y="1495567"/>
            <a:ext cx="11410121" cy="4929808"/>
          </a:xfrm>
        </p:spPr>
        <p:txBody>
          <a:bodyPr>
            <a:normAutofit fontScale="92500" lnSpcReduction="10000"/>
          </a:bodyPr>
          <a:lstStyle/>
          <a:p>
            <a:pPr marL="0" indent="0">
              <a:buNone/>
            </a:pPr>
            <a:r>
              <a:rPr lang="en-US" sz="3600" b="1" i="1" dirty="0" smtClean="0"/>
              <a:t>Sustainable Development Goals</a:t>
            </a:r>
            <a:endParaRPr lang="en-US" sz="3600" dirty="0"/>
          </a:p>
          <a:p>
            <a:r>
              <a:rPr lang="en-US" sz="3200" b="1" dirty="0"/>
              <a:t>6.2 [African Group ADD: The Commission affirms that Women’s economic empowerment and the realization of women’s rights to and at work are essential for the achievement of the Beijing Declaration and Platform for Action and the 2030 Agenda for Sustainable Development and  of particular relevance are Sustainable Development </a:t>
            </a:r>
            <a:r>
              <a:rPr lang="en-US" sz="3200" b="1" dirty="0">
                <a:solidFill>
                  <a:schemeClr val="accent6">
                    <a:lumMod val="75000"/>
                  </a:schemeClr>
                </a:solidFill>
              </a:rPr>
              <a:t>Goal 5 to achieve gender equality and empower all women and girls and Goal 8 to promote sustained, inclusive and sustainable economic growth, full and productive employment and decent work for all, but also Goal 1 on ending poverty, Goal 2 on food security, Goal 3 on ensuring health, Goal 4 on quality education and Goal 10 on reducing inequalities</a:t>
            </a:r>
            <a:r>
              <a:rPr lang="en-US" sz="3200" b="1" dirty="0"/>
              <a:t>. (Based on E/CN.6/2017/3, para 2)]</a:t>
            </a:r>
            <a:endParaRPr lang="en-US" sz="3200" dirty="0">
              <a:effectLst/>
            </a:endParaRPr>
          </a:p>
        </p:txBody>
      </p:sp>
    </p:spTree>
    <p:extLst>
      <p:ext uri="{BB962C8B-B14F-4D97-AF65-F5344CB8AC3E}">
        <p14:creationId xmlns:p14="http://schemas.microsoft.com/office/powerpoint/2010/main" val="1604960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solidFill>
                  <a:srgbClr val="FF3300"/>
                </a:solidFill>
              </a:rPr>
              <a:t>Objectives &amp; Format</a:t>
            </a:r>
          </a:p>
        </p:txBody>
      </p:sp>
      <p:sp>
        <p:nvSpPr>
          <p:cNvPr id="3" name="TextBox 2"/>
          <p:cNvSpPr txBox="1"/>
          <p:nvPr/>
        </p:nvSpPr>
        <p:spPr>
          <a:xfrm>
            <a:off x="689114" y="1915976"/>
            <a:ext cx="9793356" cy="4524315"/>
          </a:xfrm>
          <a:prstGeom prst="rect">
            <a:avLst/>
          </a:prstGeom>
          <a:noFill/>
        </p:spPr>
        <p:txBody>
          <a:bodyPr wrap="square" rtlCol="0">
            <a:spAutoFit/>
          </a:bodyPr>
          <a:lstStyle/>
          <a:p>
            <a:pPr lvl="1"/>
            <a:r>
              <a:rPr lang="en-US" sz="3200" dirty="0"/>
              <a:t>Within a safe, respectful and inclusive space:</a:t>
            </a:r>
          </a:p>
          <a:p>
            <a:pPr lvl="1"/>
            <a:endParaRPr lang="en-US" sz="3200" dirty="0"/>
          </a:p>
          <a:p>
            <a:pPr marL="914400" lvl="1" indent="-457200">
              <a:buFont typeface="Arial" panose="020B0604020202020204" pitchFamily="34" charset="0"/>
              <a:buChar char="•"/>
            </a:pPr>
            <a:r>
              <a:rPr lang="en-US" sz="3200" dirty="0"/>
              <a:t>Familiarize with CSW </a:t>
            </a:r>
            <a:r>
              <a:rPr lang="en-US" sz="3200" dirty="0" smtClean="0"/>
              <a:t>&amp; </a:t>
            </a:r>
            <a:r>
              <a:rPr lang="en-US" sz="3200" dirty="0"/>
              <a:t>CSW61</a:t>
            </a:r>
          </a:p>
          <a:p>
            <a:pPr marL="914400" lvl="1" indent="-457200">
              <a:buFont typeface="Arial" panose="020B0604020202020204" pitchFamily="34" charset="0"/>
              <a:buChar char="•"/>
            </a:pPr>
            <a:r>
              <a:rPr lang="en-US" sz="3200" dirty="0" smtClean="0"/>
              <a:t>Overview </a:t>
            </a:r>
            <a:r>
              <a:rPr lang="en-US" sz="3200" dirty="0"/>
              <a:t>regional </a:t>
            </a:r>
            <a:r>
              <a:rPr lang="en-US" sz="3200" dirty="0" smtClean="0"/>
              <a:t>context </a:t>
            </a:r>
          </a:p>
          <a:p>
            <a:pPr marL="914400" lvl="1" indent="-457200">
              <a:buFont typeface="Arial" panose="020B0604020202020204" pitchFamily="34" charset="0"/>
              <a:buChar char="•"/>
            </a:pPr>
            <a:r>
              <a:rPr lang="en-US" sz="3200" dirty="0"/>
              <a:t>Learn/refresh on advocacy tools for advocacy by women’s human rights </a:t>
            </a:r>
            <a:r>
              <a:rPr lang="en-US" sz="3200" dirty="0" smtClean="0"/>
              <a:t>advocates</a:t>
            </a:r>
            <a:endParaRPr lang="en-US" sz="3200" dirty="0">
              <a:solidFill>
                <a:srgbClr val="FF0000"/>
              </a:solidFill>
            </a:endParaRPr>
          </a:p>
          <a:p>
            <a:pPr marL="914400" lvl="1" indent="-457200">
              <a:buFont typeface="Arial" panose="020B0604020202020204" pitchFamily="34" charset="0"/>
              <a:buChar char="•"/>
            </a:pPr>
            <a:r>
              <a:rPr lang="en-US" sz="3200" dirty="0"/>
              <a:t>Examples and Questions are </a:t>
            </a:r>
            <a:r>
              <a:rPr lang="en-US" sz="3200" dirty="0" smtClean="0"/>
              <a:t>welcome</a:t>
            </a:r>
          </a:p>
          <a:p>
            <a:pPr marL="914400" lvl="1" indent="-457200">
              <a:buFont typeface="Arial" panose="020B0604020202020204" pitchFamily="34" charset="0"/>
              <a:buChar char="•"/>
            </a:pPr>
            <a:endParaRPr lang="en-US" sz="3200" dirty="0"/>
          </a:p>
          <a:p>
            <a:pPr lvl="1"/>
            <a:r>
              <a:rPr lang="en-US" sz="3200" dirty="0" smtClean="0"/>
              <a:t>With a human rights based approach</a:t>
            </a:r>
            <a:endParaRPr lang="en-US" sz="3200" dirty="0"/>
          </a:p>
        </p:txBody>
      </p:sp>
    </p:spTree>
    <p:extLst>
      <p:ext uri="{BB962C8B-B14F-4D97-AF65-F5344CB8AC3E}">
        <p14:creationId xmlns:p14="http://schemas.microsoft.com/office/powerpoint/2010/main" val="30484581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484220" cy="969899"/>
          </a:xfrm>
        </p:spPr>
        <p:txBody>
          <a:bodyPr>
            <a:normAutofit/>
          </a:bodyPr>
          <a:lstStyle/>
          <a:p>
            <a:r>
              <a:rPr lang="fr-CH" dirty="0" err="1" smtClean="0">
                <a:solidFill>
                  <a:srgbClr val="FF3300"/>
                </a:solidFill>
              </a:rPr>
              <a:t>Advocacy</a:t>
            </a:r>
            <a:r>
              <a:rPr lang="fr-CH" dirty="0" smtClean="0">
                <a:solidFill>
                  <a:srgbClr val="FF3300"/>
                </a:solidFill>
              </a:rPr>
              <a:t> SKILL: </a:t>
            </a:r>
            <a:r>
              <a:rPr lang="fr-CH" dirty="0" err="1" smtClean="0">
                <a:solidFill>
                  <a:srgbClr val="FF3300"/>
                </a:solidFill>
              </a:rPr>
              <a:t>Language</a:t>
            </a:r>
            <a:r>
              <a:rPr lang="fr-CH" dirty="0" smtClean="0">
                <a:solidFill>
                  <a:srgbClr val="FF3300"/>
                </a:solidFill>
              </a:rPr>
              <a:t> </a:t>
            </a:r>
            <a:r>
              <a:rPr lang="fr-CH" dirty="0" err="1" smtClean="0">
                <a:solidFill>
                  <a:srgbClr val="FF3300"/>
                </a:solidFill>
              </a:rPr>
              <a:t>Savvy</a:t>
            </a:r>
            <a:endParaRPr lang="en-US" dirty="0">
              <a:solidFill>
                <a:srgbClr val="FF3300"/>
              </a:solidFill>
            </a:endParaRPr>
          </a:p>
        </p:txBody>
      </p:sp>
      <p:sp>
        <p:nvSpPr>
          <p:cNvPr id="3" name="Espace réservé du contenu 2"/>
          <p:cNvSpPr>
            <a:spLocks noGrp="1"/>
          </p:cNvSpPr>
          <p:nvPr>
            <p:ph idx="1"/>
          </p:nvPr>
        </p:nvSpPr>
        <p:spPr>
          <a:xfrm>
            <a:off x="524108" y="1398809"/>
            <a:ext cx="10002644" cy="5065776"/>
          </a:xfrm>
        </p:spPr>
        <p:txBody>
          <a:bodyPr>
            <a:normAutofit/>
          </a:bodyPr>
          <a:lstStyle/>
          <a:p>
            <a:pPr lvl="1" indent="-685800">
              <a:lnSpc>
                <a:spcPct val="100000"/>
              </a:lnSpc>
              <a:buNone/>
            </a:pPr>
            <a:r>
              <a:rPr lang="en-US" sz="4400" dirty="0">
                <a:latin typeface="Calibri Light"/>
                <a:ea typeface="+mj-ea"/>
                <a:cs typeface="+mj-cs"/>
              </a:rPr>
              <a:t>Understand that Language is not just semantics – Language is political power</a:t>
            </a:r>
          </a:p>
          <a:p>
            <a:pPr marL="228600" lvl="1">
              <a:spcBef>
                <a:spcPts val="1000"/>
              </a:spcBef>
            </a:pPr>
            <a:r>
              <a:rPr lang="en-US" sz="3000" dirty="0"/>
              <a:t>Sticky </a:t>
            </a:r>
            <a:r>
              <a:rPr lang="en-US" sz="3000" dirty="0" smtClean="0"/>
              <a:t>words - meaning</a:t>
            </a:r>
            <a:endParaRPr lang="en-US" sz="3000" dirty="0"/>
          </a:p>
          <a:p>
            <a:pPr marL="228600" lvl="1">
              <a:spcBef>
                <a:spcPts val="1000"/>
              </a:spcBef>
            </a:pPr>
            <a:r>
              <a:rPr lang="en-US" sz="3000" dirty="0"/>
              <a:t>Tricky </a:t>
            </a:r>
            <a:r>
              <a:rPr lang="en-US" sz="3000" dirty="0" smtClean="0"/>
              <a:t>verbs - strength</a:t>
            </a:r>
            <a:endParaRPr lang="en-US" sz="3000" dirty="0"/>
          </a:p>
        </p:txBody>
      </p:sp>
    </p:spTree>
    <p:extLst>
      <p:ext uri="{BB962C8B-B14F-4D97-AF65-F5344CB8AC3E}">
        <p14:creationId xmlns:p14="http://schemas.microsoft.com/office/powerpoint/2010/main" val="26473888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058" y="275915"/>
            <a:ext cx="10515600" cy="1151441"/>
          </a:xfrm>
        </p:spPr>
        <p:txBody>
          <a:bodyPr>
            <a:noAutofit/>
          </a:bodyPr>
          <a:lstStyle/>
          <a:p>
            <a:pPr lvl="0"/>
            <a:r>
              <a:rPr lang="en-US" dirty="0">
                <a:solidFill>
                  <a:srgbClr val="FF3300"/>
                </a:solidFill>
              </a:rPr>
              <a:t>The power of language is </a:t>
            </a:r>
            <a:r>
              <a:rPr lang="en-US" dirty="0" smtClean="0">
                <a:solidFill>
                  <a:srgbClr val="FF3300"/>
                </a:solidFill>
              </a:rPr>
              <a:t>multi-faceted</a:t>
            </a:r>
            <a:endParaRPr lang="en-US" dirty="0">
              <a:solidFill>
                <a:srgbClr val="FF3300"/>
              </a:solidFill>
            </a:endParaRPr>
          </a:p>
        </p:txBody>
      </p:sp>
      <p:sp>
        <p:nvSpPr>
          <p:cNvPr id="3" name="Content Placeholder 2"/>
          <p:cNvSpPr>
            <a:spLocks noGrp="1"/>
          </p:cNvSpPr>
          <p:nvPr>
            <p:ph idx="1"/>
          </p:nvPr>
        </p:nvSpPr>
        <p:spPr>
          <a:xfrm>
            <a:off x="637478" y="1427356"/>
            <a:ext cx="10515600" cy="4351338"/>
          </a:xfrm>
        </p:spPr>
        <p:txBody>
          <a:bodyPr>
            <a:normAutofit lnSpcReduction="10000"/>
          </a:bodyPr>
          <a:lstStyle/>
          <a:p>
            <a:pPr marL="0" lvl="0" indent="0">
              <a:buNone/>
            </a:pPr>
            <a:r>
              <a:rPr lang="en-US" dirty="0" smtClean="0"/>
              <a:t>MEANING</a:t>
            </a:r>
            <a:endParaRPr lang="en-US" dirty="0"/>
          </a:p>
          <a:p>
            <a:pPr lvl="1"/>
            <a:r>
              <a:rPr lang="en-US" dirty="0"/>
              <a:t>Similar words can mean VERY different things</a:t>
            </a:r>
          </a:p>
          <a:p>
            <a:pPr lvl="1"/>
            <a:r>
              <a:rPr lang="en-US" dirty="0"/>
              <a:t>Context is crucial</a:t>
            </a:r>
          </a:p>
          <a:p>
            <a:pPr lvl="1"/>
            <a:r>
              <a:rPr lang="en-US" dirty="0"/>
              <a:t>Commas make a difference</a:t>
            </a:r>
          </a:p>
          <a:p>
            <a:pPr lvl="1"/>
            <a:r>
              <a:rPr lang="en-US" dirty="0"/>
              <a:t>Verbs have varied strength</a:t>
            </a:r>
          </a:p>
          <a:p>
            <a:pPr marL="0" indent="0">
              <a:buNone/>
            </a:pPr>
            <a:r>
              <a:rPr lang="en-US" dirty="0"/>
              <a:t>POLICY IMPLICATIONS &amp; NORM SETTING</a:t>
            </a:r>
          </a:p>
          <a:p>
            <a:pPr lvl="1"/>
            <a:r>
              <a:rPr lang="en-US" dirty="0"/>
              <a:t>Defines what countries will implement and legislate</a:t>
            </a:r>
          </a:p>
          <a:p>
            <a:pPr lvl="1"/>
            <a:r>
              <a:rPr lang="en-US" dirty="0"/>
              <a:t>Influences how policies are implemented</a:t>
            </a:r>
          </a:p>
          <a:p>
            <a:pPr lvl="1"/>
            <a:r>
              <a:rPr lang="en-US" dirty="0"/>
              <a:t>Can be interpreted</a:t>
            </a:r>
          </a:p>
          <a:p>
            <a:pPr lvl="1"/>
            <a:r>
              <a:rPr lang="en-US" dirty="0"/>
              <a:t>Later becomes “agreed language”</a:t>
            </a:r>
          </a:p>
          <a:p>
            <a:pPr marL="0" indent="0">
              <a:buNone/>
            </a:pPr>
            <a:r>
              <a:rPr lang="en-US" dirty="0"/>
              <a:t>WHO SAYS IT? And WHY?</a:t>
            </a:r>
          </a:p>
          <a:p>
            <a:pPr lvl="0"/>
            <a:endParaRPr lang="en-US" dirty="0"/>
          </a:p>
        </p:txBody>
      </p:sp>
    </p:spTree>
    <p:extLst>
      <p:ext uri="{BB962C8B-B14F-4D97-AF65-F5344CB8AC3E}">
        <p14:creationId xmlns:p14="http://schemas.microsoft.com/office/powerpoint/2010/main" val="8680897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328" y="284511"/>
            <a:ext cx="10515600" cy="699635"/>
          </a:xfrm>
        </p:spPr>
        <p:txBody>
          <a:bodyPr>
            <a:normAutofit/>
          </a:bodyPr>
          <a:lstStyle/>
          <a:p>
            <a:r>
              <a:rPr lang="en-US" sz="3200" dirty="0">
                <a:solidFill>
                  <a:srgbClr val="FF3300"/>
                </a:solidFill>
              </a:rPr>
              <a:t>TERMS to WATCH</a:t>
            </a:r>
          </a:p>
        </p:txBody>
      </p:sp>
      <p:sp>
        <p:nvSpPr>
          <p:cNvPr id="3" name="Content Placeholder 2"/>
          <p:cNvSpPr>
            <a:spLocks noGrp="1"/>
          </p:cNvSpPr>
          <p:nvPr>
            <p:ph idx="1"/>
          </p:nvPr>
        </p:nvSpPr>
        <p:spPr>
          <a:xfrm>
            <a:off x="783336" y="1005840"/>
            <a:ext cx="4337304" cy="4545504"/>
          </a:xfrm>
        </p:spPr>
        <p:txBody>
          <a:bodyPr>
            <a:noAutofit/>
          </a:bodyPr>
          <a:lstStyle/>
          <a:p>
            <a:pPr lvl="0">
              <a:spcBef>
                <a:spcPts val="0"/>
              </a:spcBef>
            </a:pPr>
            <a:r>
              <a:rPr lang="en-US" sz="2400" dirty="0" smtClean="0"/>
              <a:t>Sexual </a:t>
            </a:r>
            <a:r>
              <a:rPr lang="en-US" sz="2400" dirty="0"/>
              <a:t>and reproductive health and rights</a:t>
            </a:r>
          </a:p>
          <a:p>
            <a:pPr lvl="0">
              <a:spcBef>
                <a:spcPts val="0"/>
              </a:spcBef>
            </a:pPr>
            <a:r>
              <a:rPr lang="en-US" sz="2400" dirty="0"/>
              <a:t>Gender balance / Gender parity</a:t>
            </a:r>
          </a:p>
          <a:p>
            <a:pPr marL="225425" lvl="0" indent="-225425">
              <a:lnSpc>
                <a:spcPct val="100000"/>
              </a:lnSpc>
              <a:spcBef>
                <a:spcPts val="0"/>
              </a:spcBef>
              <a:buFont typeface="Arial"/>
              <a:buChar char="•"/>
              <a:tabLst>
                <a:tab pos="457200" algn="l"/>
              </a:tabLst>
            </a:pPr>
            <a:r>
              <a:rPr lang="en-US" sz="2400" dirty="0">
                <a:solidFill>
                  <a:prstClr val="black"/>
                </a:solidFill>
                <a:ea typeface="Calibri"/>
                <a:cs typeface="Times New Roman"/>
              </a:rPr>
              <a:t>Equality / Substantive equality</a:t>
            </a:r>
            <a:endParaRPr lang="es-AR" sz="2400" dirty="0">
              <a:solidFill>
                <a:prstClr val="black"/>
              </a:solidFill>
              <a:ea typeface="Calibri"/>
              <a:cs typeface="Times New Roman"/>
            </a:endParaRPr>
          </a:p>
          <a:p>
            <a:pPr marL="225425" lvl="0" indent="-225425">
              <a:lnSpc>
                <a:spcPct val="100000"/>
              </a:lnSpc>
              <a:spcBef>
                <a:spcPts val="0"/>
              </a:spcBef>
              <a:buFont typeface="Arial"/>
              <a:buChar char="•"/>
              <a:tabLst>
                <a:tab pos="457200" algn="l"/>
              </a:tabLst>
            </a:pPr>
            <a:r>
              <a:rPr lang="en-US" sz="2400" dirty="0" smtClean="0">
                <a:solidFill>
                  <a:prstClr val="black"/>
                </a:solidFill>
                <a:ea typeface="Calibri"/>
                <a:cs typeface="Times New Roman"/>
              </a:rPr>
              <a:t>Equity</a:t>
            </a:r>
          </a:p>
          <a:p>
            <a:pPr marL="225425" lvl="0" indent="-225425">
              <a:lnSpc>
                <a:spcPct val="100000"/>
              </a:lnSpc>
              <a:spcBef>
                <a:spcPts val="0"/>
              </a:spcBef>
              <a:buFont typeface="Arial"/>
              <a:buChar char="•"/>
              <a:tabLst>
                <a:tab pos="457200" algn="l"/>
              </a:tabLst>
            </a:pPr>
            <a:r>
              <a:rPr lang="en-US" sz="2400" dirty="0" smtClean="0">
                <a:solidFill>
                  <a:prstClr val="black"/>
                </a:solidFill>
                <a:ea typeface="Calibri"/>
                <a:cs typeface="Times New Roman"/>
              </a:rPr>
              <a:t>Work / Decent work / Care work</a:t>
            </a:r>
          </a:p>
          <a:p>
            <a:pPr marL="225425" lvl="0" indent="-225425">
              <a:lnSpc>
                <a:spcPct val="100000"/>
              </a:lnSpc>
              <a:spcBef>
                <a:spcPts val="0"/>
              </a:spcBef>
              <a:buFont typeface="Arial"/>
              <a:buChar char="•"/>
              <a:tabLst>
                <a:tab pos="457200" algn="l"/>
              </a:tabLst>
            </a:pPr>
            <a:endParaRPr lang="es-AR" sz="2400" dirty="0">
              <a:solidFill>
                <a:prstClr val="black"/>
              </a:solidFill>
              <a:ea typeface="Calibri"/>
              <a:cs typeface="Times New Roman"/>
            </a:endParaRPr>
          </a:p>
          <a:p>
            <a:pPr lvl="0">
              <a:spcBef>
                <a:spcPts val="0"/>
              </a:spcBef>
            </a:pPr>
            <a:endParaRPr lang="en-US" sz="1800" dirty="0"/>
          </a:p>
        </p:txBody>
      </p:sp>
      <p:sp>
        <p:nvSpPr>
          <p:cNvPr id="5" name="Content Placeholder 2"/>
          <p:cNvSpPr txBox="1">
            <a:spLocks/>
          </p:cNvSpPr>
          <p:nvPr/>
        </p:nvSpPr>
        <p:spPr>
          <a:xfrm>
            <a:off x="5946648" y="1664208"/>
            <a:ext cx="4337304" cy="4862496"/>
          </a:xfrm>
          <a:prstGeom prst="rect">
            <a:avLst/>
          </a:prstGeom>
        </p:spPr>
        <p:txBody>
          <a:bodyPr vert="horz" lIns="91440" tIns="45720" rIns="91440" bIns="45720" rtlCol="0">
            <a:noAutofit/>
          </a:bodyPr>
          <a:lstStyle/>
          <a:p>
            <a:pPr marL="228600" marR="0" lvl="0" indent="-22860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5561076" y="1003718"/>
            <a:ext cx="4722876" cy="4545504"/>
          </a:xfrm>
          <a:prstGeom prst="rect">
            <a:avLst/>
          </a:prstGeom>
        </p:spPr>
        <p:txBody>
          <a:bodyPr vert="horz" lIns="91440" tIns="45720" rIns="91440" bIns="45720" rtlCol="0">
            <a:noAutofit/>
          </a:bodyPr>
          <a:lstStyle/>
          <a:p>
            <a:pPr marL="342900" indent="-342900">
              <a:buFont typeface="Arial"/>
              <a:buChar char="•"/>
              <a:tabLst>
                <a:tab pos="457200" algn="l"/>
              </a:tabLst>
            </a:pPr>
            <a:r>
              <a:rPr lang="en-US" sz="2400" dirty="0">
                <a:ea typeface="Calibri"/>
                <a:cs typeface="Times New Roman"/>
              </a:rPr>
              <a:t>Gender responsive</a:t>
            </a:r>
            <a:endParaRPr lang="es-AR" sz="2400" dirty="0">
              <a:ea typeface="Calibri"/>
              <a:cs typeface="Times New Roman"/>
            </a:endParaRPr>
          </a:p>
          <a:p>
            <a:pPr marL="342900" lvl="0" indent="-342900">
              <a:spcAft>
                <a:spcPts val="0"/>
              </a:spcAft>
              <a:buFont typeface="Arial"/>
              <a:buChar char="•"/>
              <a:tabLst>
                <a:tab pos="457200" algn="l"/>
              </a:tabLst>
            </a:pPr>
            <a:r>
              <a:rPr lang="en-US" sz="2400" dirty="0" smtClean="0">
                <a:ea typeface="Calibri"/>
                <a:cs typeface="Times New Roman"/>
              </a:rPr>
              <a:t>Family / Families</a:t>
            </a:r>
            <a:endParaRPr lang="es-AR" sz="2400" dirty="0">
              <a:ea typeface="Calibri"/>
              <a:cs typeface="Times New Roman"/>
            </a:endParaRPr>
          </a:p>
          <a:p>
            <a:pPr marL="342900" lvl="0" indent="-342900">
              <a:spcAft>
                <a:spcPts val="0"/>
              </a:spcAft>
              <a:buFont typeface="Arial"/>
              <a:buChar char="•"/>
              <a:tabLst>
                <a:tab pos="457200" algn="l"/>
              </a:tabLst>
            </a:pPr>
            <a:r>
              <a:rPr lang="en-US" sz="2400" dirty="0">
                <a:ea typeface="Calibri"/>
                <a:cs typeface="Times New Roman"/>
              </a:rPr>
              <a:t>Household </a:t>
            </a:r>
            <a:endParaRPr lang="en-US" sz="2400" dirty="0" smtClean="0">
              <a:ea typeface="Calibri"/>
              <a:cs typeface="Times New Roman"/>
            </a:endParaRPr>
          </a:p>
          <a:p>
            <a:pPr marL="342900" indent="-342900">
              <a:buFont typeface="Arial"/>
              <a:buChar char="•"/>
              <a:tabLst>
                <a:tab pos="457200" algn="l"/>
              </a:tabLst>
            </a:pPr>
            <a:r>
              <a:rPr lang="en-US" sz="2400" dirty="0">
                <a:ea typeface="Calibri"/>
                <a:cs typeface="Times New Roman"/>
              </a:rPr>
              <a:t>Climate justice / Climate action</a:t>
            </a:r>
            <a:endParaRPr lang="es-AR" sz="2400" dirty="0">
              <a:ea typeface="Calibri"/>
              <a:cs typeface="Times New Roman"/>
            </a:endParaRPr>
          </a:p>
          <a:p>
            <a:pPr marL="342900" lvl="0" indent="-342900">
              <a:spcAft>
                <a:spcPts val="0"/>
              </a:spcAft>
              <a:buFont typeface="Arial"/>
              <a:buChar char="•"/>
              <a:tabLst>
                <a:tab pos="457200" algn="l"/>
              </a:tabLst>
            </a:pPr>
            <a:r>
              <a:rPr lang="es-AR" sz="2400" dirty="0" err="1" smtClean="0">
                <a:ea typeface="Calibri"/>
                <a:cs typeface="Times New Roman"/>
              </a:rPr>
              <a:t>Corporate</a:t>
            </a:r>
            <a:r>
              <a:rPr lang="es-AR" sz="2400" dirty="0" smtClean="0">
                <a:ea typeface="Calibri"/>
                <a:cs typeface="Times New Roman"/>
              </a:rPr>
              <a:t> social </a:t>
            </a:r>
            <a:r>
              <a:rPr lang="es-AR" sz="2400" dirty="0" err="1" smtClean="0">
                <a:ea typeface="Calibri"/>
                <a:cs typeface="Times New Roman"/>
              </a:rPr>
              <a:t>responsibility</a:t>
            </a:r>
            <a:r>
              <a:rPr lang="es-AR" sz="2400" dirty="0" smtClean="0">
                <a:ea typeface="Calibri"/>
                <a:cs typeface="Times New Roman"/>
              </a:rPr>
              <a:t> / </a:t>
            </a:r>
            <a:r>
              <a:rPr lang="es-AR" sz="2400" dirty="0" err="1" smtClean="0">
                <a:ea typeface="Calibri"/>
                <a:cs typeface="Times New Roman"/>
              </a:rPr>
              <a:t>Corporate</a:t>
            </a:r>
            <a:r>
              <a:rPr lang="es-AR" sz="2400" dirty="0" smtClean="0">
                <a:ea typeface="Calibri"/>
                <a:cs typeface="Times New Roman"/>
              </a:rPr>
              <a:t> </a:t>
            </a:r>
            <a:r>
              <a:rPr lang="es-AR" sz="2400" dirty="0" err="1" smtClean="0">
                <a:ea typeface="Calibri"/>
                <a:cs typeface="Times New Roman"/>
              </a:rPr>
              <a:t>accountability</a:t>
            </a:r>
            <a:endParaRPr lang="es-AR" sz="2400" dirty="0">
              <a:ea typeface="Calibri"/>
              <a:cs typeface="Times New Roman"/>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719328" y="3919198"/>
            <a:ext cx="10753344" cy="2607506"/>
          </a:xfrm>
          <a:prstGeom prst="rect">
            <a:avLst/>
          </a:prstGeom>
        </p:spPr>
        <p:txBody>
          <a:bodyPr vert="horz" lIns="91440" tIns="45720" rIns="91440" bIns="45720" rtlCol="0">
            <a:noAutofit/>
          </a:bodyPr>
          <a:lstStyle/>
          <a:p>
            <a:pPr marR="0" lvl="0" algn="ctr" defTabSz="914400" rtl="0" eaLnBrk="1" fontAlgn="auto" latinLnBrk="0" hangingPunct="1">
              <a:lnSpc>
                <a:spcPct val="90000"/>
              </a:lnSpc>
              <a:spcBef>
                <a:spcPts val="1000"/>
              </a:spcBef>
              <a:spcAft>
                <a:spcPts val="0"/>
              </a:spcAft>
              <a:buClrTx/>
              <a:buSzTx/>
              <a:tabLst/>
              <a:defRPr/>
            </a:pPr>
            <a:r>
              <a:rPr kumimoji="0" lang="en-US" sz="2800" b="1" i="0" u="none" strike="noStrike" kern="1200" cap="none" spc="0" normalizeH="0" baseline="0" noProof="0" dirty="0">
                <a:ln>
                  <a:noFill/>
                </a:ln>
                <a:solidFill>
                  <a:srgbClr val="7030A0"/>
                </a:solidFill>
                <a:effectLst/>
                <a:uLnTx/>
                <a:uFillTx/>
                <a:latin typeface="+mn-lt"/>
                <a:ea typeface="+mn-ea"/>
                <a:cs typeface="+mn-cs"/>
              </a:rPr>
              <a:t>Your experience</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Who uses the terms? </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400" dirty="0"/>
              <a:t>Are they UN?</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Other terms?</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Regional differences?</a:t>
            </a:r>
            <a:r>
              <a:rPr kumimoji="0" lang="en-US" sz="2400" b="0" i="0" u="none" strike="noStrike" kern="1200" cap="none" spc="0" normalizeH="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a:ln>
                  <a:noFill/>
                </a:ln>
                <a:solidFill>
                  <a:schemeClr val="tx1"/>
                </a:solidFill>
                <a:effectLst/>
                <a:uLnTx/>
                <a:uFillTx/>
                <a:latin typeface="+mn-lt"/>
                <a:ea typeface="+mn-ea"/>
                <a:cs typeface="+mn-cs"/>
              </a:rPr>
              <a:t>National differences?</a:t>
            </a:r>
          </a:p>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What about translation to other languages?</a:t>
            </a:r>
          </a:p>
        </p:txBody>
      </p:sp>
    </p:spTree>
    <p:extLst>
      <p:ext uri="{BB962C8B-B14F-4D97-AF65-F5344CB8AC3E}">
        <p14:creationId xmlns:p14="http://schemas.microsoft.com/office/powerpoint/2010/main" val="3228196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7694"/>
          </a:xfrm>
        </p:spPr>
        <p:txBody>
          <a:bodyPr>
            <a:normAutofit fontScale="90000"/>
          </a:bodyPr>
          <a:lstStyle/>
          <a:p>
            <a:r>
              <a:rPr lang="fr-CH" dirty="0">
                <a:solidFill>
                  <a:srgbClr val="FF3300"/>
                </a:solidFill>
              </a:rPr>
              <a:t/>
            </a:r>
            <a:br>
              <a:rPr lang="fr-CH" dirty="0">
                <a:solidFill>
                  <a:srgbClr val="FF3300"/>
                </a:solidFill>
              </a:rPr>
            </a:br>
            <a:r>
              <a:rPr lang="en-US" sz="4900" dirty="0" smtClean="0">
                <a:solidFill>
                  <a:srgbClr val="FF3300"/>
                </a:solidFill>
              </a:rPr>
              <a:t>VERB CHOICE</a:t>
            </a:r>
            <a:r>
              <a:rPr lang="fr-CH" dirty="0">
                <a:solidFill>
                  <a:srgbClr val="FF3300"/>
                </a:solidFill>
              </a:rPr>
              <a:t/>
            </a:r>
            <a:br>
              <a:rPr lang="fr-CH" dirty="0">
                <a:solidFill>
                  <a:srgbClr val="FF3300"/>
                </a:solidFill>
              </a:rPr>
            </a:br>
            <a:endParaRPr lang="fr-CH" sz="4000" dirty="0">
              <a:solidFill>
                <a:srgbClr val="FF3300"/>
              </a:solidFill>
            </a:endParaRPr>
          </a:p>
        </p:txBody>
      </p:sp>
      <p:sp>
        <p:nvSpPr>
          <p:cNvPr id="3" name="Espace réservé du contenu 2"/>
          <p:cNvSpPr>
            <a:spLocks noGrp="1"/>
          </p:cNvSpPr>
          <p:nvPr>
            <p:ph idx="1"/>
          </p:nvPr>
        </p:nvSpPr>
        <p:spPr>
          <a:xfrm>
            <a:off x="384313" y="1444488"/>
            <a:ext cx="11410121" cy="4929808"/>
          </a:xfrm>
        </p:spPr>
        <p:txBody>
          <a:bodyPr>
            <a:normAutofit/>
          </a:bodyPr>
          <a:lstStyle/>
          <a:p>
            <a:pPr marL="0" indent="0">
              <a:buNone/>
            </a:pPr>
            <a:r>
              <a:rPr lang="fr-CH" sz="2400" i="1" dirty="0" err="1" smtClean="0">
                <a:solidFill>
                  <a:srgbClr val="FF3300"/>
                </a:solidFill>
              </a:rPr>
              <a:t>Agreed</a:t>
            </a:r>
            <a:r>
              <a:rPr lang="fr-CH" sz="2400" i="1" dirty="0" smtClean="0">
                <a:solidFill>
                  <a:srgbClr val="FF3300"/>
                </a:solidFill>
              </a:rPr>
              <a:t> </a:t>
            </a:r>
            <a:r>
              <a:rPr lang="fr-CH" sz="2400" i="1" dirty="0">
                <a:solidFill>
                  <a:srgbClr val="FF3300"/>
                </a:solidFill>
              </a:rPr>
              <a:t>Conclusions for CSW60</a:t>
            </a:r>
            <a:endParaRPr lang="en-US" sz="2400" i="1" dirty="0" smtClean="0"/>
          </a:p>
          <a:p>
            <a:pPr marL="0" indent="0">
              <a:buNone/>
            </a:pPr>
            <a:r>
              <a:rPr lang="en-US" sz="2400" dirty="0" smtClean="0"/>
              <a:t>4</a:t>
            </a:r>
            <a:r>
              <a:rPr lang="en-US" sz="2400" dirty="0"/>
              <a:t>. The Commission reaffirms that the Beijing Platform for Action, together with the outcomes of all major United Nations conferences and summits, laid a solid foundation for sustainable development and helped to shape the new Agenda for Sustainable Development </a:t>
            </a:r>
            <a:r>
              <a:rPr lang="en-US" sz="2400" b="1" dirty="0"/>
              <a:t>(A/RES/70/1, para 11) </a:t>
            </a:r>
            <a:r>
              <a:rPr lang="en-US" sz="2400" dirty="0"/>
              <a:t>that will leave no one behind. </a:t>
            </a:r>
          </a:p>
          <a:p>
            <a:endParaRPr lang="en-US" sz="2500" b="1" dirty="0"/>
          </a:p>
          <a:p>
            <a:pPr marL="0" indent="0">
              <a:buNone/>
            </a:pPr>
            <a:r>
              <a:rPr lang="en-US" sz="2500" b="1" dirty="0"/>
              <a:t>4.</a:t>
            </a:r>
            <a:r>
              <a:rPr lang="en-US" sz="2500" dirty="0"/>
              <a:t> The Commission [</a:t>
            </a:r>
            <a:r>
              <a:rPr lang="en-US" sz="2500" b="1" dirty="0"/>
              <a:t>Russian Federation </a:t>
            </a:r>
            <a:r>
              <a:rPr lang="en-US" sz="2500" b="1" dirty="0">
                <a:solidFill>
                  <a:srgbClr val="00B0F0"/>
                </a:solidFill>
              </a:rPr>
              <a:t>DELETE</a:t>
            </a:r>
            <a:r>
              <a:rPr lang="en-US" sz="2500" dirty="0"/>
              <a:t>: </a:t>
            </a:r>
            <a:r>
              <a:rPr lang="en-US" sz="2500" dirty="0">
                <a:solidFill>
                  <a:srgbClr val="00B0F0"/>
                </a:solidFill>
              </a:rPr>
              <a:t>reaffirms</a:t>
            </a:r>
            <a:r>
              <a:rPr lang="en-US" sz="2500" dirty="0"/>
              <a:t>] [</a:t>
            </a:r>
            <a:r>
              <a:rPr lang="en-US" sz="2500" b="1" dirty="0"/>
              <a:t>Russian Federation </a:t>
            </a:r>
            <a:r>
              <a:rPr lang="en-US" sz="2500" b="1" dirty="0">
                <a:solidFill>
                  <a:srgbClr val="00B0F0"/>
                </a:solidFill>
              </a:rPr>
              <a:t>ADD</a:t>
            </a:r>
            <a:r>
              <a:rPr lang="en-US" sz="2500" b="1" dirty="0"/>
              <a:t>: </a:t>
            </a:r>
            <a:r>
              <a:rPr lang="en-US" sz="2500" b="1" dirty="0">
                <a:solidFill>
                  <a:srgbClr val="00B0F0"/>
                </a:solidFill>
              </a:rPr>
              <a:t>underlines</a:t>
            </a:r>
            <a:r>
              <a:rPr lang="en-US" sz="2500" dirty="0"/>
              <a:t>] [</a:t>
            </a:r>
            <a:r>
              <a:rPr lang="en-US" sz="2500" b="1" dirty="0"/>
              <a:t>CARICOM DELETE</a:t>
            </a:r>
            <a:r>
              <a:rPr lang="en-US" sz="2500" dirty="0"/>
              <a:t>: that [</a:t>
            </a:r>
            <a:r>
              <a:rPr lang="en-US" sz="2500" b="1" dirty="0"/>
              <a:t>Argentina, Turkey ADD: full implementation of</a:t>
            </a:r>
            <a:r>
              <a:rPr lang="en-US" sz="2500" dirty="0"/>
              <a:t>] the Beijing Platform for Action, [</a:t>
            </a:r>
            <a:r>
              <a:rPr lang="en-US" sz="2500" b="1" dirty="0"/>
              <a:t>EU DELETE</a:t>
            </a:r>
            <a:r>
              <a:rPr lang="en-US" sz="2500" dirty="0"/>
              <a:t>: together with]] [</a:t>
            </a:r>
            <a:r>
              <a:rPr lang="en-US" sz="2500" b="1" dirty="0"/>
              <a:t>EU ADD: and</a:t>
            </a:r>
            <a:r>
              <a:rPr lang="en-US" sz="2500" dirty="0"/>
              <a:t>] the outcomes of [</a:t>
            </a:r>
            <a:r>
              <a:rPr lang="en-US" sz="2500" b="1" dirty="0"/>
              <a:t>Holy See DELETE</a:t>
            </a:r>
            <a:r>
              <a:rPr lang="en-US" sz="2500" dirty="0"/>
              <a:t>: all] [</a:t>
            </a:r>
            <a:r>
              <a:rPr lang="en-US" sz="2500" b="1" dirty="0"/>
              <a:t>Iran, African Group, Russian Federation, Holy See ADD: relevant</a:t>
            </a:r>
            <a:r>
              <a:rPr lang="en-US" sz="2500" dirty="0"/>
              <a:t>] major United Nations conferences and summits </a:t>
            </a:r>
          </a:p>
          <a:p>
            <a:endParaRPr lang="en-US" sz="2000" dirty="0"/>
          </a:p>
          <a:p>
            <a:pPr marL="0" indent="0">
              <a:buNone/>
            </a:pPr>
            <a:endParaRPr lang="en-US" sz="2400" dirty="0"/>
          </a:p>
        </p:txBody>
      </p:sp>
    </p:spTree>
    <p:extLst>
      <p:ext uri="{BB962C8B-B14F-4D97-AF65-F5344CB8AC3E}">
        <p14:creationId xmlns:p14="http://schemas.microsoft.com/office/powerpoint/2010/main" val="25017787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573" y="476638"/>
            <a:ext cx="10515600" cy="350492"/>
          </a:xfrm>
        </p:spPr>
        <p:txBody>
          <a:bodyPr>
            <a:normAutofit fontScale="90000"/>
          </a:bodyPr>
          <a:lstStyle/>
          <a:p>
            <a:r>
              <a:rPr lang="en-US" sz="4900" dirty="0" smtClean="0">
                <a:solidFill>
                  <a:srgbClr val="FF3300"/>
                </a:solidFill>
              </a:rPr>
              <a:t>Modifying Language &amp; Verb Choice</a:t>
            </a:r>
            <a:endParaRPr lang="fr-CH" sz="4000" dirty="0">
              <a:solidFill>
                <a:srgbClr val="FF3300"/>
              </a:solidFill>
            </a:endParaRPr>
          </a:p>
        </p:txBody>
      </p:sp>
      <p:sp>
        <p:nvSpPr>
          <p:cNvPr id="3" name="Espace réservé du contenu 2"/>
          <p:cNvSpPr>
            <a:spLocks noGrp="1"/>
          </p:cNvSpPr>
          <p:nvPr>
            <p:ph idx="1"/>
          </p:nvPr>
        </p:nvSpPr>
        <p:spPr>
          <a:xfrm>
            <a:off x="384313" y="1444488"/>
            <a:ext cx="11410121" cy="4929808"/>
          </a:xfrm>
        </p:spPr>
        <p:txBody>
          <a:bodyPr>
            <a:normAutofit/>
          </a:bodyPr>
          <a:lstStyle/>
          <a:p>
            <a:pPr marL="0" indent="0">
              <a:buNone/>
            </a:pPr>
            <a:r>
              <a:rPr lang="fr-CH" sz="3200" i="1" dirty="0" err="1">
                <a:solidFill>
                  <a:srgbClr val="FF3300"/>
                </a:solidFill>
              </a:rPr>
              <a:t>Agreed</a:t>
            </a:r>
            <a:r>
              <a:rPr lang="fr-CH" sz="3200" i="1" dirty="0">
                <a:solidFill>
                  <a:srgbClr val="FF3300"/>
                </a:solidFill>
              </a:rPr>
              <a:t> Conclusions for </a:t>
            </a:r>
            <a:r>
              <a:rPr lang="en-US" sz="3200" i="1" dirty="0" smtClean="0">
                <a:solidFill>
                  <a:srgbClr val="FF3300"/>
                </a:solidFill>
              </a:rPr>
              <a:t>CSW61</a:t>
            </a:r>
            <a:endParaRPr lang="en-US" sz="3200" i="1" dirty="0"/>
          </a:p>
          <a:p>
            <a:pPr marL="0" indent="0">
              <a:buNone/>
            </a:pPr>
            <a:endParaRPr lang="en-US" sz="2000" dirty="0"/>
          </a:p>
          <a:p>
            <a:r>
              <a:rPr lang="en-US" sz="2400" dirty="0"/>
              <a:t>(m)        </a:t>
            </a:r>
            <a:r>
              <a:rPr lang="en-US" sz="2400" b="1" dirty="0"/>
              <a:t>[</a:t>
            </a:r>
            <a:r>
              <a:rPr lang="en-US" sz="2400" b="1" dirty="0">
                <a:solidFill>
                  <a:schemeClr val="accent6">
                    <a:lumMod val="75000"/>
                  </a:schemeClr>
                </a:solidFill>
              </a:rPr>
              <a:t>US DELETE:</a:t>
            </a:r>
            <a:r>
              <a:rPr lang="en-US" sz="2400" dirty="0">
                <a:solidFill>
                  <a:schemeClr val="accent6">
                    <a:lumMod val="75000"/>
                  </a:schemeClr>
                </a:solidFill>
              </a:rPr>
              <a:t> Establish</a:t>
            </a:r>
            <a:r>
              <a:rPr lang="en-US" sz="2400" b="1" dirty="0">
                <a:solidFill>
                  <a:schemeClr val="accent6">
                    <a:lumMod val="75000"/>
                  </a:schemeClr>
                </a:solidFill>
              </a:rPr>
              <a:t>] [US ADD: Consider establishing appropriate</a:t>
            </a:r>
            <a:r>
              <a:rPr lang="en-US" sz="2400" b="1" dirty="0"/>
              <a:t>]</a:t>
            </a:r>
            <a:r>
              <a:rPr lang="en-US" sz="2400" dirty="0"/>
              <a:t> universal </a:t>
            </a:r>
            <a:r>
              <a:rPr lang="en-US" sz="2400" b="1" dirty="0">
                <a:solidFill>
                  <a:schemeClr val="accent6">
                    <a:lumMod val="75000"/>
                  </a:schemeClr>
                </a:solidFill>
              </a:rPr>
              <a:t>[Singapore ADD: nationally appropriate]</a:t>
            </a:r>
            <a:r>
              <a:rPr lang="en-US" sz="2400" dirty="0">
                <a:solidFill>
                  <a:schemeClr val="accent6">
                    <a:lumMod val="75000"/>
                  </a:schemeClr>
                </a:solidFill>
              </a:rPr>
              <a:t> </a:t>
            </a:r>
            <a:r>
              <a:rPr lang="en-US" sz="2400" dirty="0"/>
              <a:t>social protection </a:t>
            </a:r>
            <a:r>
              <a:rPr lang="en-US" sz="2400" b="1" dirty="0"/>
              <a:t>[EU ADD: systems, including] </a:t>
            </a:r>
            <a:r>
              <a:rPr lang="en-US" sz="2400" dirty="0"/>
              <a:t>floors, </a:t>
            </a:r>
            <a:r>
              <a:rPr lang="en-US" sz="2400" b="1" dirty="0"/>
              <a:t>[Arab Group DELETE:</a:t>
            </a:r>
            <a:r>
              <a:rPr lang="en-US" sz="2400" dirty="0"/>
              <a:t> in line with </a:t>
            </a:r>
            <a:r>
              <a:rPr lang="en-US" sz="2400" b="1" dirty="0"/>
              <a:t>[CARICOM ADD: and as applicable]</a:t>
            </a:r>
            <a:r>
              <a:rPr lang="en-US" sz="2400" dirty="0"/>
              <a:t> </a:t>
            </a:r>
            <a:r>
              <a:rPr lang="en-US" sz="2400" b="1" dirty="0"/>
              <a:t>[EU DELETE:</a:t>
            </a:r>
            <a:r>
              <a:rPr lang="en-US" sz="2400" dirty="0"/>
              <a:t> ILO Social Protection Floors recommendation, 2012 (No. 202),</a:t>
            </a:r>
            <a:r>
              <a:rPr lang="en-US" sz="2400" b="1" dirty="0"/>
              <a:t>]]</a:t>
            </a:r>
            <a:r>
              <a:rPr lang="en-US" sz="2400" dirty="0"/>
              <a:t> </a:t>
            </a:r>
            <a:r>
              <a:rPr lang="en-US" sz="2400" b="1" dirty="0"/>
              <a:t>[EU DELETE:</a:t>
            </a:r>
            <a:r>
              <a:rPr lang="en-US" sz="2400" dirty="0"/>
              <a:t> as part of national social protection systems</a:t>
            </a:r>
            <a:r>
              <a:rPr lang="en-US" sz="2400" b="1" dirty="0"/>
              <a:t>]</a:t>
            </a:r>
            <a:r>
              <a:rPr lang="en-US" sz="2400" dirty="0"/>
              <a:t> </a:t>
            </a:r>
            <a:r>
              <a:rPr lang="en-US" sz="2400" b="1" dirty="0"/>
              <a:t>[EU ADD: international social security obligations]</a:t>
            </a:r>
            <a:r>
              <a:rPr lang="en-US" sz="2400" dirty="0"/>
              <a:t> </a:t>
            </a:r>
            <a:r>
              <a:rPr lang="en-US" sz="2400" b="1" dirty="0"/>
              <a:t>[Singapore DELETE: [EU DELETE: </a:t>
            </a:r>
            <a:r>
              <a:rPr lang="en-US" sz="2400" dirty="0"/>
              <a:t>to</a:t>
            </a:r>
            <a:r>
              <a:rPr lang="en-US" sz="2400" b="1" dirty="0"/>
              <a:t>] [EU ADD: and]</a:t>
            </a:r>
            <a:r>
              <a:rPr lang="en-US" sz="2400" dirty="0"/>
              <a:t> ensure access to social protection for all, including workers </a:t>
            </a:r>
            <a:r>
              <a:rPr lang="en-US" sz="2400" b="1" dirty="0"/>
              <a:t>[US DELETE:</a:t>
            </a:r>
            <a:r>
              <a:rPr lang="en-US" sz="2400" dirty="0"/>
              <a:t> outside</a:t>
            </a:r>
            <a:r>
              <a:rPr lang="en-US" sz="2400" b="1" dirty="0"/>
              <a:t>] [US ADD: that transition from the informal sector to]</a:t>
            </a:r>
            <a:r>
              <a:rPr lang="en-US" sz="2400" dirty="0"/>
              <a:t> the formal economy </a:t>
            </a:r>
            <a:r>
              <a:rPr lang="en-US" sz="2400" b="1" dirty="0"/>
              <a:t>[EU ADD: and tackling in-work poverty]</a:t>
            </a:r>
            <a:r>
              <a:rPr lang="en-US" sz="2400" dirty="0"/>
              <a:t> </a:t>
            </a:r>
            <a:r>
              <a:rPr lang="en-US" sz="2400" b="1" dirty="0"/>
              <a:t>[CARICOM DELETE:</a:t>
            </a:r>
            <a:r>
              <a:rPr lang="en-US" sz="2400" dirty="0"/>
              <a:t> , and progressively achieve higher levels of protection </a:t>
            </a:r>
            <a:r>
              <a:rPr lang="en-US" sz="2400" b="1" dirty="0"/>
              <a:t>[Arab Group DELETE: </a:t>
            </a:r>
            <a:r>
              <a:rPr lang="en-US" sz="2400" dirty="0"/>
              <a:t>in line with ILO social security standards</a:t>
            </a:r>
            <a:r>
              <a:rPr lang="en-US" sz="2400" b="1" dirty="0"/>
              <a:t>]]]</a:t>
            </a:r>
            <a:r>
              <a:rPr lang="en-US" sz="2400" dirty="0"/>
              <a:t>;</a:t>
            </a:r>
            <a:r>
              <a:rPr lang="en-US" sz="2400" b="1" dirty="0"/>
              <a:t> (Based on E/CN.6/2017/3, para 49 (o)) [Russian Federation DELETE paragraph]</a:t>
            </a:r>
            <a:endParaRPr lang="en-US" sz="2400" dirty="0"/>
          </a:p>
          <a:p>
            <a:pPr marL="0" indent="0">
              <a:buNone/>
            </a:pPr>
            <a:endParaRPr lang="en-US" sz="2400" dirty="0"/>
          </a:p>
        </p:txBody>
      </p:sp>
    </p:spTree>
    <p:extLst>
      <p:ext uri="{BB962C8B-B14F-4D97-AF65-F5344CB8AC3E}">
        <p14:creationId xmlns:p14="http://schemas.microsoft.com/office/powerpoint/2010/main" val="37616665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573" y="476638"/>
            <a:ext cx="10515600" cy="350492"/>
          </a:xfrm>
        </p:spPr>
        <p:txBody>
          <a:bodyPr>
            <a:normAutofit fontScale="90000"/>
          </a:bodyPr>
          <a:lstStyle/>
          <a:p>
            <a:r>
              <a:rPr lang="en-US" sz="4900" dirty="0" smtClean="0">
                <a:solidFill>
                  <a:srgbClr val="FF3300"/>
                </a:solidFill>
              </a:rPr>
              <a:t>Modifying Language</a:t>
            </a:r>
            <a:endParaRPr lang="fr-CH" sz="4000" dirty="0">
              <a:solidFill>
                <a:srgbClr val="FF3300"/>
              </a:solidFill>
            </a:endParaRPr>
          </a:p>
        </p:txBody>
      </p:sp>
      <p:sp>
        <p:nvSpPr>
          <p:cNvPr id="3" name="Espace réservé du contenu 2"/>
          <p:cNvSpPr>
            <a:spLocks noGrp="1"/>
          </p:cNvSpPr>
          <p:nvPr>
            <p:ph idx="1"/>
          </p:nvPr>
        </p:nvSpPr>
        <p:spPr>
          <a:xfrm>
            <a:off x="384313" y="1444488"/>
            <a:ext cx="11410121" cy="4929808"/>
          </a:xfrm>
        </p:spPr>
        <p:txBody>
          <a:bodyPr>
            <a:normAutofit/>
          </a:bodyPr>
          <a:lstStyle/>
          <a:p>
            <a:pPr marL="0" indent="0">
              <a:buNone/>
            </a:pPr>
            <a:r>
              <a:rPr lang="fr-CH" sz="3200" i="1" dirty="0" err="1">
                <a:solidFill>
                  <a:srgbClr val="FF3300"/>
                </a:solidFill>
              </a:rPr>
              <a:t>Agreed</a:t>
            </a:r>
            <a:r>
              <a:rPr lang="fr-CH" sz="3200" i="1" dirty="0">
                <a:solidFill>
                  <a:srgbClr val="FF3300"/>
                </a:solidFill>
              </a:rPr>
              <a:t> Conclusions for </a:t>
            </a:r>
            <a:r>
              <a:rPr lang="en-US" sz="3200" i="1" dirty="0" smtClean="0">
                <a:solidFill>
                  <a:srgbClr val="FF3300"/>
                </a:solidFill>
              </a:rPr>
              <a:t>CSW61</a:t>
            </a:r>
            <a:endParaRPr lang="en-US" sz="3200" i="1" dirty="0"/>
          </a:p>
          <a:p>
            <a:pPr marL="0" indent="0">
              <a:buNone/>
            </a:pPr>
            <a:endParaRPr lang="en-US" sz="2000" dirty="0"/>
          </a:p>
          <a:p>
            <a:r>
              <a:rPr lang="en-US" sz="2400" dirty="0"/>
              <a:t>(z)       </a:t>
            </a:r>
            <a:r>
              <a:rPr lang="en-US" sz="2400" dirty="0">
                <a:solidFill>
                  <a:schemeClr val="accent6">
                    <a:lumMod val="75000"/>
                  </a:schemeClr>
                </a:solidFill>
              </a:rPr>
              <a:t> </a:t>
            </a:r>
            <a:r>
              <a:rPr lang="en-US" sz="2400" b="1" dirty="0">
                <a:solidFill>
                  <a:schemeClr val="accent6">
                    <a:lumMod val="75000"/>
                  </a:schemeClr>
                </a:solidFill>
              </a:rPr>
              <a:t>[Singapore ADD: As nationally appropriate,] </a:t>
            </a:r>
            <a:r>
              <a:rPr lang="en-US" sz="2400" dirty="0"/>
              <a:t>Protect </a:t>
            </a:r>
            <a:r>
              <a:rPr lang="en-US" sz="2400" b="1" dirty="0"/>
              <a:t>[Norway ADD: and promote]</a:t>
            </a:r>
            <a:r>
              <a:rPr lang="en-US" sz="2400" dirty="0"/>
              <a:t> the rights to freedom of association and collective bargaining to enable women workers, including informal and migrant workers, to organize and join unions </a:t>
            </a:r>
            <a:r>
              <a:rPr lang="en-US" sz="2400" b="1" dirty="0"/>
              <a:t>[Mexico ADD: , cooperatives and business associations]</a:t>
            </a:r>
            <a:r>
              <a:rPr lang="en-US" sz="2400" dirty="0"/>
              <a:t> and participate </a:t>
            </a:r>
            <a:r>
              <a:rPr lang="en-US" sz="2400" b="1" dirty="0"/>
              <a:t>[Norway ADD: negotiations and]</a:t>
            </a:r>
            <a:r>
              <a:rPr lang="en-US" sz="2400" dirty="0"/>
              <a:t> in economic </a:t>
            </a:r>
            <a:r>
              <a:rPr lang="en-US" sz="2400" b="1" dirty="0"/>
              <a:t>[Canada ADD: and political]</a:t>
            </a:r>
            <a:r>
              <a:rPr lang="en-US" sz="2400" dirty="0"/>
              <a:t> decision-making and design of policies for the world of work </a:t>
            </a:r>
            <a:r>
              <a:rPr lang="en-US" sz="2400" b="1" dirty="0"/>
              <a:t>[African Group ADD: </a:t>
            </a:r>
            <a:r>
              <a:rPr lang="en-US" sz="2400" b="1" dirty="0">
                <a:solidFill>
                  <a:schemeClr val="accent6">
                    <a:lumMod val="75000"/>
                  </a:schemeClr>
                </a:solidFill>
              </a:rPr>
              <a:t>in accordance with national laws</a:t>
            </a:r>
            <a:r>
              <a:rPr lang="en-US" sz="2400" b="1" dirty="0"/>
              <a:t>]</a:t>
            </a:r>
            <a:r>
              <a:rPr lang="en-US" sz="2400" dirty="0"/>
              <a:t>;</a:t>
            </a:r>
            <a:r>
              <a:rPr lang="en-US" sz="2400" b="1" dirty="0"/>
              <a:t> (E/CN.6/2017/3, para 49 (</a:t>
            </a:r>
            <a:r>
              <a:rPr lang="en-US" sz="2400" b="1" dirty="0" err="1"/>
              <a:t>aa</a:t>
            </a:r>
            <a:r>
              <a:rPr lang="en-US" sz="2400" b="1" dirty="0"/>
              <a:t>)) [Arab Group, Russian Federation DELETE paragraph]</a:t>
            </a:r>
            <a:endParaRPr lang="en-US" sz="2400" dirty="0"/>
          </a:p>
          <a:p>
            <a:pPr marL="0" indent="0">
              <a:buNone/>
            </a:pPr>
            <a:endParaRPr lang="en-US" sz="2400" dirty="0"/>
          </a:p>
        </p:txBody>
      </p:sp>
    </p:spTree>
    <p:extLst>
      <p:ext uri="{BB962C8B-B14F-4D97-AF65-F5344CB8AC3E}">
        <p14:creationId xmlns:p14="http://schemas.microsoft.com/office/powerpoint/2010/main" val="2435972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484220" cy="969899"/>
          </a:xfrm>
        </p:spPr>
        <p:txBody>
          <a:bodyPr>
            <a:normAutofit/>
          </a:bodyPr>
          <a:lstStyle/>
          <a:p>
            <a:r>
              <a:rPr lang="fr-CH" dirty="0" err="1" smtClean="0">
                <a:solidFill>
                  <a:srgbClr val="FF3300"/>
                </a:solidFill>
              </a:rPr>
              <a:t>Advocacy</a:t>
            </a:r>
            <a:r>
              <a:rPr lang="fr-CH" dirty="0" smtClean="0">
                <a:solidFill>
                  <a:srgbClr val="FF3300"/>
                </a:solidFill>
              </a:rPr>
              <a:t> SKILL: </a:t>
            </a:r>
            <a:r>
              <a:rPr lang="fr-CH" dirty="0" err="1" smtClean="0">
                <a:solidFill>
                  <a:srgbClr val="FF3300"/>
                </a:solidFill>
              </a:rPr>
              <a:t>Agreed</a:t>
            </a:r>
            <a:r>
              <a:rPr lang="fr-CH" dirty="0" smtClean="0">
                <a:solidFill>
                  <a:srgbClr val="FF3300"/>
                </a:solidFill>
              </a:rPr>
              <a:t> </a:t>
            </a:r>
            <a:r>
              <a:rPr lang="fr-CH" dirty="0" err="1" smtClean="0">
                <a:solidFill>
                  <a:srgbClr val="FF3300"/>
                </a:solidFill>
              </a:rPr>
              <a:t>Language</a:t>
            </a:r>
            <a:endParaRPr lang="en-US" dirty="0">
              <a:solidFill>
                <a:srgbClr val="FF3300"/>
              </a:solidFill>
            </a:endParaRPr>
          </a:p>
        </p:txBody>
      </p:sp>
      <p:sp>
        <p:nvSpPr>
          <p:cNvPr id="3" name="Espace réservé du contenu 2"/>
          <p:cNvSpPr>
            <a:spLocks noGrp="1"/>
          </p:cNvSpPr>
          <p:nvPr>
            <p:ph idx="1"/>
          </p:nvPr>
        </p:nvSpPr>
        <p:spPr>
          <a:xfrm>
            <a:off x="524108" y="1398809"/>
            <a:ext cx="10002644" cy="5065776"/>
          </a:xfrm>
        </p:spPr>
        <p:txBody>
          <a:bodyPr>
            <a:normAutofit/>
          </a:bodyPr>
          <a:lstStyle/>
          <a:p>
            <a:pPr marL="0" indent="0">
              <a:buNone/>
            </a:pPr>
            <a:r>
              <a:rPr lang="en-GB" sz="3600" dirty="0" smtClean="0"/>
              <a:t>What is agreed language?</a:t>
            </a:r>
          </a:p>
          <a:p>
            <a:r>
              <a:rPr lang="en-GB" sz="3600" dirty="0" smtClean="0"/>
              <a:t>A </a:t>
            </a:r>
            <a:r>
              <a:rPr lang="en-GB" sz="3600" dirty="0"/>
              <a:t>text that has been agreed on at the multilateral level (</a:t>
            </a:r>
            <a:r>
              <a:rPr lang="en-US" sz="3600" dirty="0"/>
              <a:t>e.g. previous agreed conclusions from the CSW, ICPD, UNFCCC, Human Rights Council Resolutions, etc.)</a:t>
            </a:r>
          </a:p>
          <a:p>
            <a:r>
              <a:rPr lang="en-GB" sz="3600" dirty="0" smtClean="0"/>
              <a:t>Agreed </a:t>
            </a:r>
            <a:r>
              <a:rPr lang="en-GB" sz="3600" dirty="0"/>
              <a:t>text is considered as a base for the future</a:t>
            </a:r>
          </a:p>
          <a:p>
            <a:r>
              <a:rPr lang="en-US" sz="3600" dirty="0" smtClean="0"/>
              <a:t>New </a:t>
            </a:r>
            <a:r>
              <a:rPr lang="en-US" sz="3600" dirty="0"/>
              <a:t>language is </a:t>
            </a:r>
            <a:r>
              <a:rPr lang="en-US" sz="3600" dirty="0" smtClean="0"/>
              <a:t>challenging</a:t>
            </a:r>
          </a:p>
          <a:p>
            <a:pPr marL="0" indent="0">
              <a:buNone/>
            </a:pPr>
            <a:r>
              <a:rPr lang="en-US" sz="3600" dirty="0" smtClean="0"/>
              <a:t>TOOLS = Apps</a:t>
            </a:r>
            <a:endParaRPr lang="en-GB" sz="3600" dirty="0"/>
          </a:p>
          <a:p>
            <a:pPr lvl="1" indent="-685800">
              <a:lnSpc>
                <a:spcPct val="100000"/>
              </a:lnSpc>
              <a:buNone/>
            </a:pPr>
            <a:endParaRPr lang="en-US" sz="3000" dirty="0"/>
          </a:p>
        </p:txBody>
      </p:sp>
    </p:spTree>
    <p:extLst>
      <p:ext uri="{BB962C8B-B14F-4D97-AF65-F5344CB8AC3E}">
        <p14:creationId xmlns:p14="http://schemas.microsoft.com/office/powerpoint/2010/main" val="28813327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573" y="476638"/>
            <a:ext cx="10515600" cy="350492"/>
          </a:xfrm>
        </p:spPr>
        <p:txBody>
          <a:bodyPr>
            <a:normAutofit fontScale="90000"/>
          </a:bodyPr>
          <a:lstStyle/>
          <a:p>
            <a:r>
              <a:rPr lang="en-US" sz="4900" dirty="0" smtClean="0">
                <a:solidFill>
                  <a:srgbClr val="FF3300"/>
                </a:solidFill>
              </a:rPr>
              <a:t>Agreed &amp; New Language</a:t>
            </a:r>
            <a:endParaRPr lang="fr-CH" sz="4000" dirty="0">
              <a:solidFill>
                <a:srgbClr val="FF3300"/>
              </a:solidFill>
            </a:endParaRPr>
          </a:p>
        </p:txBody>
      </p:sp>
      <p:sp>
        <p:nvSpPr>
          <p:cNvPr id="3" name="Espace réservé du contenu 2"/>
          <p:cNvSpPr>
            <a:spLocks noGrp="1"/>
          </p:cNvSpPr>
          <p:nvPr>
            <p:ph idx="1"/>
          </p:nvPr>
        </p:nvSpPr>
        <p:spPr>
          <a:xfrm>
            <a:off x="384313" y="1444488"/>
            <a:ext cx="11410121" cy="4929808"/>
          </a:xfrm>
        </p:spPr>
        <p:txBody>
          <a:bodyPr>
            <a:normAutofit/>
          </a:bodyPr>
          <a:lstStyle/>
          <a:p>
            <a:pPr marL="0" indent="0">
              <a:buNone/>
            </a:pPr>
            <a:r>
              <a:rPr lang="fr-CH" sz="3200" i="1" dirty="0" err="1">
                <a:solidFill>
                  <a:srgbClr val="FF3300"/>
                </a:solidFill>
              </a:rPr>
              <a:t>Agreed</a:t>
            </a:r>
            <a:r>
              <a:rPr lang="fr-CH" sz="3200" i="1" dirty="0">
                <a:solidFill>
                  <a:srgbClr val="FF3300"/>
                </a:solidFill>
              </a:rPr>
              <a:t> Conclusions for </a:t>
            </a:r>
            <a:r>
              <a:rPr lang="en-US" sz="3200" i="1" dirty="0" smtClean="0">
                <a:solidFill>
                  <a:srgbClr val="FF3300"/>
                </a:solidFill>
              </a:rPr>
              <a:t>CSW61</a:t>
            </a:r>
            <a:endParaRPr lang="en-US" sz="3200" i="1" dirty="0"/>
          </a:p>
          <a:p>
            <a:pPr marL="0" indent="0">
              <a:buNone/>
            </a:pPr>
            <a:endParaRPr lang="en-US" sz="2000" dirty="0"/>
          </a:p>
          <a:p>
            <a:r>
              <a:rPr lang="en-US" sz="2400" b="1" dirty="0"/>
              <a:t>(i.4) [African Group ADD: Regulate the extractive industry to address the impact that climate change and land degradation has on the economy and women’s economic empowerment and rights; </a:t>
            </a:r>
            <a:r>
              <a:rPr lang="en-US" sz="2400" b="1" dirty="0">
                <a:solidFill>
                  <a:schemeClr val="accent6">
                    <a:lumMod val="75000"/>
                  </a:schemeClr>
                </a:solidFill>
              </a:rPr>
              <a:t>(New Language)] </a:t>
            </a:r>
            <a:endParaRPr lang="en-US" sz="2400" dirty="0">
              <a:solidFill>
                <a:schemeClr val="accent6">
                  <a:lumMod val="75000"/>
                </a:schemeClr>
              </a:solidFill>
            </a:endParaRPr>
          </a:p>
          <a:p>
            <a:r>
              <a:rPr lang="en-US" sz="2400" dirty="0"/>
              <a:t/>
            </a:r>
            <a:br>
              <a:rPr lang="en-US" sz="2400" dirty="0"/>
            </a:br>
            <a:r>
              <a:rPr lang="en-US" sz="2400" b="1" dirty="0"/>
              <a:t>(i.5) [African Group ADD: Take steps to ensure that women’s and girls’ unpaid work and contributions to on-farm and off-farm production are recognized, and promote shared responsibility within the household with a view to reducing and equitably distributing the burden of such unpaid work; </a:t>
            </a:r>
            <a:r>
              <a:rPr lang="en-US" sz="2400" b="1" dirty="0">
                <a:solidFill>
                  <a:schemeClr val="accent6">
                    <a:lumMod val="75000"/>
                  </a:schemeClr>
                </a:solidFill>
              </a:rPr>
              <a:t>(A/RES/70/132 para 2(s))]</a:t>
            </a:r>
            <a:endParaRPr lang="en-US" sz="2400" dirty="0">
              <a:solidFill>
                <a:schemeClr val="accent6">
                  <a:lumMod val="75000"/>
                </a:schemeClr>
              </a:solidFill>
            </a:endParaRPr>
          </a:p>
          <a:p>
            <a:pPr marL="0" indent="0">
              <a:buNone/>
            </a:pPr>
            <a:endParaRPr lang="en-US" sz="2400" dirty="0"/>
          </a:p>
        </p:txBody>
      </p:sp>
    </p:spTree>
    <p:extLst>
      <p:ext uri="{BB962C8B-B14F-4D97-AF65-F5344CB8AC3E}">
        <p14:creationId xmlns:p14="http://schemas.microsoft.com/office/powerpoint/2010/main" val="31755516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solidFill>
                  <a:srgbClr val="FF3300"/>
                </a:solidFill>
              </a:rPr>
              <a:t>Women’s Human </a:t>
            </a:r>
            <a:r>
              <a:rPr lang="en-GB" dirty="0" smtClean="0">
                <a:solidFill>
                  <a:srgbClr val="FF3300"/>
                </a:solidFill>
              </a:rPr>
              <a:t>Rights app</a:t>
            </a:r>
            <a:endParaRPr lang="en-GB" dirty="0">
              <a:solidFill>
                <a:srgbClr val="FF3300"/>
              </a:solidFill>
            </a:endParaRPr>
          </a:p>
        </p:txBody>
      </p:sp>
      <p:sp>
        <p:nvSpPr>
          <p:cNvPr id="3" name="Espace réservé du contenu 2"/>
          <p:cNvSpPr>
            <a:spLocks noGrp="1"/>
          </p:cNvSpPr>
          <p:nvPr>
            <p:ph idx="1"/>
          </p:nvPr>
        </p:nvSpPr>
        <p:spPr/>
        <p:txBody>
          <a:bodyPr>
            <a:normAutofit/>
          </a:bodyPr>
          <a:lstStyle/>
          <a:p>
            <a:pPr marL="0" indent="0">
              <a:buNone/>
            </a:pPr>
            <a:endParaRPr lang="en-GB" sz="3600" dirty="0"/>
          </a:p>
          <a:p>
            <a:endParaRPr lang="en-GB" sz="3600" dirty="0"/>
          </a:p>
        </p:txBody>
      </p:sp>
      <p:pic>
        <p:nvPicPr>
          <p:cNvPr id="5" name="Image 4"/>
          <p:cNvPicPr>
            <a:picLocks noChangeAspect="1"/>
          </p:cNvPicPr>
          <p:nvPr/>
        </p:nvPicPr>
        <p:blipFill>
          <a:blip r:embed="rId3"/>
          <a:stretch>
            <a:fillRect/>
          </a:stretch>
        </p:blipFill>
        <p:spPr>
          <a:xfrm>
            <a:off x="1088039" y="1690687"/>
            <a:ext cx="5006026" cy="5016723"/>
          </a:xfrm>
          <a:prstGeom prst="rect">
            <a:avLst/>
          </a:prstGeom>
        </p:spPr>
      </p:pic>
      <p:sp>
        <p:nvSpPr>
          <p:cNvPr id="6" name="ZoneTexte 5"/>
          <p:cNvSpPr txBox="1"/>
          <p:nvPr/>
        </p:nvSpPr>
        <p:spPr>
          <a:xfrm>
            <a:off x="7132320" y="2087880"/>
            <a:ext cx="4724400" cy="4401205"/>
          </a:xfrm>
          <a:prstGeom prst="rect">
            <a:avLst/>
          </a:prstGeom>
          <a:noFill/>
        </p:spPr>
        <p:txBody>
          <a:bodyPr wrap="square" rtlCol="0">
            <a:spAutoFit/>
          </a:bodyPr>
          <a:lstStyle/>
          <a:p>
            <a:pPr marL="285750" indent="-285750">
              <a:buFont typeface="Arial" panose="020B0604020202020204" pitchFamily="34" charset="0"/>
              <a:buChar char="•"/>
            </a:pPr>
            <a:r>
              <a:rPr lang="fr-CH" sz="2800" dirty="0"/>
              <a:t>All </a:t>
            </a:r>
            <a:r>
              <a:rPr lang="fr-CH" sz="2800" dirty="0" err="1"/>
              <a:t>texts</a:t>
            </a:r>
            <a:r>
              <a:rPr lang="fr-CH" sz="2800" dirty="0"/>
              <a:t> about Women’s </a:t>
            </a:r>
            <a:r>
              <a:rPr lang="fr-CH" sz="2800" dirty="0" err="1"/>
              <a:t>Human</a:t>
            </a:r>
            <a:r>
              <a:rPr lang="fr-CH" sz="2800" dirty="0"/>
              <a:t> </a:t>
            </a:r>
            <a:r>
              <a:rPr lang="fr-CH" sz="2800" dirty="0" err="1"/>
              <a:t>Rights</a:t>
            </a:r>
            <a:r>
              <a:rPr lang="fr-CH" sz="2800" dirty="0"/>
              <a:t>: </a:t>
            </a:r>
            <a:endParaRPr lang="fr-CH" dirty="0"/>
          </a:p>
          <a:p>
            <a:pPr marL="285750" indent="-285750">
              <a:buFont typeface="Arial" panose="020B0604020202020204" pitchFamily="34" charset="0"/>
              <a:buChar char="•"/>
            </a:pPr>
            <a:r>
              <a:rPr lang="fr-CH" sz="2800" dirty="0"/>
              <a:t>General </a:t>
            </a:r>
            <a:r>
              <a:rPr lang="fr-CH" sz="2800" dirty="0" err="1"/>
              <a:t>Assembly</a:t>
            </a:r>
            <a:r>
              <a:rPr lang="fr-CH" sz="2800" dirty="0"/>
              <a:t> </a:t>
            </a:r>
            <a:r>
              <a:rPr lang="fr-CH" sz="2800" dirty="0" err="1"/>
              <a:t>resolutions</a:t>
            </a:r>
            <a:endParaRPr lang="fr-CH" sz="2800" dirty="0"/>
          </a:p>
          <a:p>
            <a:pPr marL="285750" indent="-285750">
              <a:buFont typeface="Arial" panose="020B0604020202020204" pitchFamily="34" charset="0"/>
              <a:buChar char="•"/>
            </a:pPr>
            <a:r>
              <a:rPr lang="fr-CH" sz="2800" dirty="0"/>
              <a:t>Security Council </a:t>
            </a:r>
            <a:r>
              <a:rPr lang="fr-CH" sz="2800" dirty="0" err="1"/>
              <a:t>resolutions</a:t>
            </a:r>
            <a:r>
              <a:rPr lang="fr-CH" sz="2800" dirty="0"/>
              <a:t> (1325 and </a:t>
            </a:r>
            <a:r>
              <a:rPr lang="fr-CH" sz="2800" dirty="0" err="1"/>
              <a:t>later</a:t>
            </a:r>
            <a:r>
              <a:rPr lang="fr-CH" sz="2800" dirty="0"/>
              <a:t>)</a:t>
            </a:r>
          </a:p>
          <a:p>
            <a:pPr marL="285750" indent="-285750">
              <a:buFont typeface="Arial" panose="020B0604020202020204" pitchFamily="34" charset="0"/>
              <a:buChar char="•"/>
            </a:pPr>
            <a:r>
              <a:rPr lang="fr-CH" sz="2800" dirty="0" err="1"/>
              <a:t>Human</a:t>
            </a:r>
            <a:r>
              <a:rPr lang="fr-CH" sz="2800" dirty="0"/>
              <a:t> </a:t>
            </a:r>
            <a:r>
              <a:rPr lang="fr-CH" sz="2800" dirty="0" err="1"/>
              <a:t>Rights</a:t>
            </a:r>
            <a:r>
              <a:rPr lang="fr-CH" sz="2800" dirty="0"/>
              <a:t> Council </a:t>
            </a:r>
            <a:r>
              <a:rPr lang="fr-CH" sz="2800" dirty="0" err="1"/>
              <a:t>resolutions</a:t>
            </a:r>
            <a:endParaRPr lang="fr-CH" sz="2800" dirty="0"/>
          </a:p>
          <a:p>
            <a:pPr marL="285750" indent="-285750">
              <a:buFont typeface="Arial" panose="020B0604020202020204" pitchFamily="34" charset="0"/>
              <a:buChar char="•"/>
            </a:pPr>
            <a:r>
              <a:rPr lang="fr-CH" sz="2800" dirty="0"/>
              <a:t>CSW </a:t>
            </a:r>
            <a:r>
              <a:rPr lang="fr-CH" sz="2800" dirty="0" err="1"/>
              <a:t>agreed</a:t>
            </a:r>
            <a:r>
              <a:rPr lang="fr-CH" sz="2800" dirty="0"/>
              <a:t> conclusions</a:t>
            </a:r>
            <a:br>
              <a:rPr lang="fr-CH" sz="2800" dirty="0"/>
            </a:br>
            <a:endParaRPr lang="fr-CH" sz="2800" dirty="0"/>
          </a:p>
        </p:txBody>
      </p:sp>
    </p:spTree>
    <p:extLst>
      <p:ext uri="{BB962C8B-B14F-4D97-AF65-F5344CB8AC3E}">
        <p14:creationId xmlns:p14="http://schemas.microsoft.com/office/powerpoint/2010/main" val="12221420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err="1">
                <a:solidFill>
                  <a:srgbClr val="FF3300"/>
                </a:solidFill>
              </a:rPr>
              <a:t>Peacewomen’s</a:t>
            </a:r>
            <a:r>
              <a:rPr lang="en-GB" dirty="0">
                <a:solidFill>
                  <a:srgbClr val="FF3300"/>
                </a:solidFill>
              </a:rPr>
              <a:t> app</a:t>
            </a:r>
          </a:p>
        </p:txBody>
      </p:sp>
      <p:sp>
        <p:nvSpPr>
          <p:cNvPr id="3" name="Espace réservé du contenu 2"/>
          <p:cNvSpPr>
            <a:spLocks noGrp="1"/>
          </p:cNvSpPr>
          <p:nvPr>
            <p:ph idx="1"/>
          </p:nvPr>
        </p:nvSpPr>
        <p:spPr/>
        <p:txBody>
          <a:bodyPr>
            <a:normAutofit/>
          </a:bodyPr>
          <a:lstStyle/>
          <a:p>
            <a:pPr marL="0" indent="0">
              <a:buNone/>
            </a:pPr>
            <a:endParaRPr lang="en-GB" sz="3600" dirty="0"/>
          </a:p>
          <a:p>
            <a:endParaRPr lang="en-GB" sz="3600" dirty="0"/>
          </a:p>
        </p:txBody>
      </p:sp>
      <p:pic>
        <p:nvPicPr>
          <p:cNvPr id="4" name="Image 3"/>
          <p:cNvPicPr>
            <a:picLocks noChangeAspect="1"/>
          </p:cNvPicPr>
          <p:nvPr/>
        </p:nvPicPr>
        <p:blipFill>
          <a:blip r:embed="rId3"/>
          <a:stretch>
            <a:fillRect/>
          </a:stretch>
        </p:blipFill>
        <p:spPr>
          <a:xfrm>
            <a:off x="901147" y="1522570"/>
            <a:ext cx="5200081" cy="5200081"/>
          </a:xfrm>
          <a:prstGeom prst="rect">
            <a:avLst/>
          </a:prstGeom>
        </p:spPr>
      </p:pic>
      <p:sp>
        <p:nvSpPr>
          <p:cNvPr id="5" name="ZoneTexte 4"/>
          <p:cNvSpPr txBox="1"/>
          <p:nvPr/>
        </p:nvSpPr>
        <p:spPr>
          <a:xfrm>
            <a:off x="7132320" y="2849880"/>
            <a:ext cx="4724400" cy="3108543"/>
          </a:xfrm>
          <a:prstGeom prst="rect">
            <a:avLst/>
          </a:prstGeom>
          <a:noFill/>
        </p:spPr>
        <p:txBody>
          <a:bodyPr wrap="square" rtlCol="0">
            <a:spAutoFit/>
          </a:bodyPr>
          <a:lstStyle/>
          <a:p>
            <a:pPr marL="285750" indent="-285750">
              <a:buFont typeface="Arial" panose="020B0604020202020204" pitchFamily="34" charset="0"/>
              <a:buChar char="•"/>
            </a:pPr>
            <a:r>
              <a:rPr lang="fr-CH" sz="2800" dirty="0" err="1"/>
              <a:t>Principally</a:t>
            </a:r>
            <a:r>
              <a:rPr lang="fr-CH" sz="2800" dirty="0"/>
              <a:t> </a:t>
            </a:r>
            <a:r>
              <a:rPr lang="fr-CH" sz="2800" dirty="0" err="1"/>
              <a:t>texts</a:t>
            </a:r>
            <a:r>
              <a:rPr lang="fr-CH" sz="2800" dirty="0"/>
              <a:t> about Women and </a:t>
            </a:r>
            <a:r>
              <a:rPr lang="fr-CH" sz="2800" dirty="0" err="1"/>
              <a:t>Peace</a:t>
            </a:r>
            <a:r>
              <a:rPr lang="fr-CH" sz="2800" dirty="0"/>
              <a:t>: </a:t>
            </a:r>
            <a:endParaRPr lang="fr-CH" dirty="0"/>
          </a:p>
          <a:p>
            <a:pPr marL="285750" indent="-285750">
              <a:buFont typeface="Arial" panose="020B0604020202020204" pitchFamily="34" charset="0"/>
              <a:buChar char="•"/>
            </a:pPr>
            <a:r>
              <a:rPr lang="fr-CH" sz="2800" dirty="0"/>
              <a:t>Security Council </a:t>
            </a:r>
            <a:r>
              <a:rPr lang="fr-CH" sz="2800" dirty="0" err="1"/>
              <a:t>resolutions</a:t>
            </a:r>
            <a:r>
              <a:rPr lang="fr-CH" sz="2800" dirty="0"/>
              <a:t> (1325 and </a:t>
            </a:r>
            <a:r>
              <a:rPr lang="fr-CH" sz="2800" dirty="0" err="1"/>
              <a:t>later</a:t>
            </a:r>
            <a:r>
              <a:rPr lang="fr-CH" sz="2800" dirty="0"/>
              <a:t>)</a:t>
            </a:r>
          </a:p>
          <a:p>
            <a:pPr marL="285750" indent="-285750">
              <a:buFont typeface="Arial" panose="020B0604020202020204" pitchFamily="34" charset="0"/>
              <a:buChar char="•"/>
            </a:pPr>
            <a:r>
              <a:rPr lang="fr-CH" sz="2800" dirty="0"/>
              <a:t>Links to national and </a:t>
            </a:r>
            <a:r>
              <a:rPr lang="fr-CH" sz="2800" dirty="0" err="1"/>
              <a:t>regional</a:t>
            </a:r>
            <a:r>
              <a:rPr lang="fr-CH" sz="2800" dirty="0"/>
              <a:t> action plans</a:t>
            </a:r>
          </a:p>
          <a:p>
            <a:pPr marL="285750" indent="-285750">
              <a:buFont typeface="Arial" panose="020B0604020202020204" pitchFamily="34" charset="0"/>
              <a:buChar char="•"/>
            </a:pPr>
            <a:endParaRPr lang="fr-CH" sz="2800" dirty="0"/>
          </a:p>
        </p:txBody>
      </p:sp>
    </p:spTree>
    <p:extLst>
      <p:ext uri="{BB962C8B-B14F-4D97-AF65-F5344CB8AC3E}">
        <p14:creationId xmlns:p14="http://schemas.microsoft.com/office/powerpoint/2010/main" val="274115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Getting to know you</a:t>
            </a:r>
          </a:p>
        </p:txBody>
      </p:sp>
      <p:sp>
        <p:nvSpPr>
          <p:cNvPr id="3" name="Content Placeholder 2"/>
          <p:cNvSpPr>
            <a:spLocks noGrp="1"/>
          </p:cNvSpPr>
          <p:nvPr>
            <p:ph idx="1"/>
          </p:nvPr>
        </p:nvSpPr>
        <p:spPr>
          <a:xfrm>
            <a:off x="838200" y="1914940"/>
            <a:ext cx="7757160" cy="4097240"/>
          </a:xfrm>
        </p:spPr>
        <p:txBody>
          <a:bodyPr>
            <a:normAutofit/>
          </a:bodyPr>
          <a:lstStyle/>
          <a:p>
            <a:pPr marL="457200" lvl="1" indent="0">
              <a:buNone/>
            </a:pPr>
            <a:endParaRPr lang="en-US" dirty="0"/>
          </a:p>
          <a:p>
            <a:pPr lvl="1"/>
            <a:r>
              <a:rPr lang="en-US" sz="3600" dirty="0"/>
              <a:t>Language spoken/preference</a:t>
            </a:r>
          </a:p>
          <a:p>
            <a:pPr lvl="1"/>
            <a:r>
              <a:rPr lang="en-US" sz="3600" dirty="0"/>
              <a:t>Number of times at the CSW</a:t>
            </a:r>
          </a:p>
          <a:p>
            <a:pPr lvl="1"/>
            <a:r>
              <a:rPr lang="en-US" sz="3600" dirty="0"/>
              <a:t>How many SDGs </a:t>
            </a:r>
            <a:r>
              <a:rPr lang="en-US" sz="3600" dirty="0" smtClean="0"/>
              <a:t>you can name</a:t>
            </a:r>
            <a:endParaRPr lang="en-US" sz="3600" dirty="0"/>
          </a:p>
          <a:p>
            <a:pPr lvl="1"/>
            <a:r>
              <a:rPr lang="en-US" sz="3600" dirty="0"/>
              <a:t>At what level </a:t>
            </a:r>
            <a:r>
              <a:rPr lang="en-US" sz="3600" dirty="0" smtClean="0"/>
              <a:t>you work</a:t>
            </a:r>
          </a:p>
          <a:p>
            <a:pPr lvl="1"/>
            <a:r>
              <a:rPr lang="en-US" sz="3600" dirty="0" smtClean="0"/>
              <a:t>Why you are here</a:t>
            </a:r>
            <a:endParaRPr lang="en-US" sz="3600" dirty="0"/>
          </a:p>
          <a:p>
            <a:pPr marL="457200" lvl="1" indent="0">
              <a:buNone/>
            </a:pPr>
            <a:endParaRPr lang="en-US" sz="3600" dirty="0"/>
          </a:p>
          <a:p>
            <a:pPr marL="0" indent="0">
              <a:buNone/>
            </a:pPr>
            <a:endParaRPr lang="en-US" dirty="0"/>
          </a:p>
        </p:txBody>
      </p:sp>
    </p:spTree>
    <p:extLst>
      <p:ext uri="{BB962C8B-B14F-4D97-AF65-F5344CB8AC3E}">
        <p14:creationId xmlns:p14="http://schemas.microsoft.com/office/powerpoint/2010/main" val="20473777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US" dirty="0" smtClean="0"/>
              <a:t>Gender Climate Tracker App</a:t>
            </a:r>
            <a:endParaRPr lang="en-US"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97158" y="1904435"/>
            <a:ext cx="8495828" cy="38444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CuadroTexto"/>
          <p:cNvSpPr txBox="1"/>
          <p:nvPr/>
        </p:nvSpPr>
        <p:spPr>
          <a:xfrm>
            <a:off x="3860078" y="5748916"/>
            <a:ext cx="4169989" cy="400110"/>
          </a:xfrm>
          <a:prstGeom prst="rect">
            <a:avLst/>
          </a:prstGeom>
          <a:noFill/>
        </p:spPr>
        <p:txBody>
          <a:bodyPr wrap="none" rtlCol="0">
            <a:spAutoFit/>
          </a:bodyPr>
          <a:lstStyle/>
          <a:p>
            <a:pPr algn="ctr"/>
            <a:r>
              <a:rPr lang="en-US" sz="2000" b="1" dirty="0">
                <a:hlinkClick r:id="rId4"/>
              </a:rPr>
              <a:t>https://</a:t>
            </a:r>
            <a:r>
              <a:rPr lang="en-US" sz="2000" b="1" dirty="0" smtClean="0">
                <a:hlinkClick r:id="rId4"/>
              </a:rPr>
              <a:t>genderclimatetracker.org</a:t>
            </a:r>
            <a:r>
              <a:rPr lang="en-US" sz="2000" b="1" dirty="0" smtClean="0"/>
              <a:t> </a:t>
            </a:r>
            <a:endParaRPr lang="en-US" sz="2000" b="1" dirty="0"/>
          </a:p>
        </p:txBody>
      </p:sp>
    </p:spTree>
    <p:extLst>
      <p:ext uri="{BB962C8B-B14F-4D97-AF65-F5344CB8AC3E}">
        <p14:creationId xmlns:p14="http://schemas.microsoft.com/office/powerpoint/2010/main" val="2864299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305800" cy="969899"/>
          </a:xfrm>
        </p:spPr>
        <p:txBody>
          <a:bodyPr>
            <a:normAutofit fontScale="90000"/>
          </a:bodyPr>
          <a:lstStyle/>
          <a:p>
            <a:r>
              <a:rPr lang="fr-CH" dirty="0" err="1" smtClean="0">
                <a:solidFill>
                  <a:srgbClr val="FF3300"/>
                </a:solidFill>
              </a:rPr>
              <a:t>Advocacy</a:t>
            </a:r>
            <a:r>
              <a:rPr lang="fr-CH" dirty="0" smtClean="0">
                <a:solidFill>
                  <a:srgbClr val="FF3300"/>
                </a:solidFill>
              </a:rPr>
              <a:t> SKILL: </a:t>
            </a:r>
            <a:r>
              <a:rPr lang="fr-CH" dirty="0" err="1" smtClean="0">
                <a:solidFill>
                  <a:srgbClr val="FF3300"/>
                </a:solidFill>
              </a:rPr>
              <a:t>Deliver</a:t>
            </a:r>
            <a:r>
              <a:rPr lang="fr-CH" dirty="0" smtClean="0">
                <a:solidFill>
                  <a:srgbClr val="FF3300"/>
                </a:solidFill>
              </a:rPr>
              <a:t> key messages</a:t>
            </a:r>
            <a:endParaRPr lang="en-US" dirty="0">
              <a:solidFill>
                <a:srgbClr val="FF3300"/>
              </a:solidFill>
            </a:endParaRPr>
          </a:p>
        </p:txBody>
      </p:sp>
      <p:sp>
        <p:nvSpPr>
          <p:cNvPr id="3" name="Espace réservé du contenu 2"/>
          <p:cNvSpPr>
            <a:spLocks noGrp="1"/>
          </p:cNvSpPr>
          <p:nvPr>
            <p:ph idx="1"/>
          </p:nvPr>
        </p:nvSpPr>
        <p:spPr>
          <a:xfrm>
            <a:off x="457200" y="1335024"/>
            <a:ext cx="11054255" cy="5065776"/>
          </a:xfrm>
        </p:spPr>
        <p:txBody>
          <a:bodyPr>
            <a:normAutofit fontScale="92500" lnSpcReduction="20000"/>
          </a:bodyPr>
          <a:lstStyle/>
          <a:p>
            <a:pPr marL="0" indent="0">
              <a:buNone/>
            </a:pPr>
            <a:r>
              <a:rPr lang="en-US" sz="4400" dirty="0">
                <a:latin typeface="Calibri Light"/>
                <a:ea typeface="+mj-ea"/>
                <a:cs typeface="+mj-cs"/>
              </a:rPr>
              <a:t>Create KEY messages</a:t>
            </a:r>
          </a:p>
          <a:p>
            <a:pPr lvl="1"/>
            <a:r>
              <a:rPr lang="en-US" sz="3000" dirty="0"/>
              <a:t>Concrete and persuasive around your goal</a:t>
            </a:r>
          </a:p>
          <a:p>
            <a:pPr lvl="1"/>
            <a:r>
              <a:rPr lang="en-US" sz="3000" dirty="0"/>
              <a:t>Overall declaration or statement</a:t>
            </a:r>
          </a:p>
          <a:p>
            <a:pPr lvl="1"/>
            <a:r>
              <a:rPr lang="en-US" sz="3000" dirty="0"/>
              <a:t>Supported by facts/rationale</a:t>
            </a:r>
          </a:p>
          <a:p>
            <a:pPr lvl="1"/>
            <a:r>
              <a:rPr lang="en-US" sz="3000" dirty="0"/>
              <a:t>Include call for action / recommendation</a:t>
            </a:r>
          </a:p>
          <a:p>
            <a:pPr lvl="1"/>
            <a:endParaRPr lang="en-US" dirty="0"/>
          </a:p>
          <a:p>
            <a:pPr lvl="1" indent="-685800">
              <a:buNone/>
            </a:pPr>
            <a:r>
              <a:rPr lang="fr-CH" sz="4400" dirty="0">
                <a:latin typeface="Calibri Light"/>
                <a:ea typeface="+mj-ea"/>
                <a:cs typeface="+mj-cs"/>
              </a:rPr>
              <a:t>TOOLS to support </a:t>
            </a:r>
            <a:r>
              <a:rPr lang="fr-CH" sz="4400" dirty="0" err="1" smtClean="0">
                <a:latin typeface="Calibri Light"/>
                <a:ea typeface="+mj-ea"/>
                <a:cs typeface="+mj-cs"/>
              </a:rPr>
              <a:t>advocating</a:t>
            </a:r>
            <a:r>
              <a:rPr lang="fr-CH" sz="4400" dirty="0" smtClean="0">
                <a:latin typeface="Calibri Light"/>
                <a:ea typeface="+mj-ea"/>
                <a:cs typeface="+mj-cs"/>
              </a:rPr>
              <a:t> key messages</a:t>
            </a:r>
            <a:endParaRPr lang="en-US" dirty="0"/>
          </a:p>
          <a:p>
            <a:r>
              <a:rPr lang="en-US" sz="3000" dirty="0"/>
              <a:t>Issues Brief (internal)</a:t>
            </a:r>
          </a:p>
          <a:p>
            <a:r>
              <a:rPr lang="en-US" sz="3000" dirty="0"/>
              <a:t>Factsheet (external)</a:t>
            </a:r>
          </a:p>
          <a:p>
            <a:r>
              <a:rPr lang="en-US" sz="3900" dirty="0"/>
              <a:t>Elevator speech (external)</a:t>
            </a:r>
          </a:p>
          <a:p>
            <a:r>
              <a:rPr lang="en-US" sz="3000" dirty="0"/>
              <a:t>Specific language recommendations (after the text is drafted)</a:t>
            </a:r>
          </a:p>
          <a:p>
            <a:pPr lvl="1"/>
            <a:endParaRPr lang="en-US" dirty="0"/>
          </a:p>
          <a:p>
            <a:pPr lvl="1"/>
            <a:endParaRPr lang="en-US" dirty="0"/>
          </a:p>
        </p:txBody>
      </p:sp>
    </p:spTree>
    <p:extLst>
      <p:ext uri="{BB962C8B-B14F-4D97-AF65-F5344CB8AC3E}">
        <p14:creationId xmlns:p14="http://schemas.microsoft.com/office/powerpoint/2010/main" val="11324363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5898" y="365126"/>
            <a:ext cx="8238892" cy="950718"/>
          </a:xfrm>
        </p:spPr>
        <p:txBody>
          <a:bodyPr>
            <a:normAutofit fontScale="90000"/>
          </a:bodyPr>
          <a:lstStyle/>
          <a:p>
            <a:r>
              <a:rPr lang="fr-CH" sz="4800" dirty="0" err="1" smtClean="0">
                <a:solidFill>
                  <a:srgbClr val="FF3300"/>
                </a:solidFill>
              </a:rPr>
              <a:t>Advocacy</a:t>
            </a:r>
            <a:r>
              <a:rPr lang="fr-CH" sz="4800" dirty="0" smtClean="0">
                <a:solidFill>
                  <a:srgbClr val="FF3300"/>
                </a:solidFill>
              </a:rPr>
              <a:t> </a:t>
            </a:r>
            <a:r>
              <a:rPr lang="fr-CH" sz="4800" dirty="0">
                <a:solidFill>
                  <a:srgbClr val="FF3300"/>
                </a:solidFill>
              </a:rPr>
              <a:t>SKILL: </a:t>
            </a:r>
            <a:r>
              <a:rPr lang="fr-CH" sz="4900" dirty="0" smtClean="0">
                <a:solidFill>
                  <a:srgbClr val="FF3300"/>
                </a:solidFill>
              </a:rPr>
              <a:t>Direct </a:t>
            </a:r>
            <a:r>
              <a:rPr lang="fr-CH" sz="4900" dirty="0" err="1">
                <a:solidFill>
                  <a:srgbClr val="FF3300"/>
                </a:solidFill>
              </a:rPr>
              <a:t>Text</a:t>
            </a:r>
            <a:r>
              <a:rPr lang="fr-CH" sz="4900" dirty="0">
                <a:solidFill>
                  <a:srgbClr val="FF3300"/>
                </a:solidFill>
              </a:rPr>
              <a:t> </a:t>
            </a:r>
            <a:r>
              <a:rPr lang="fr-CH" sz="4900" dirty="0" err="1">
                <a:solidFill>
                  <a:srgbClr val="FF3300"/>
                </a:solidFill>
              </a:rPr>
              <a:t>Recommendations</a:t>
            </a:r>
            <a:endParaRPr lang="fr-CH" sz="4000" dirty="0">
              <a:solidFill>
                <a:srgbClr val="FF3300"/>
              </a:solidFill>
            </a:endParaRPr>
          </a:p>
        </p:txBody>
      </p:sp>
      <p:sp>
        <p:nvSpPr>
          <p:cNvPr id="3" name="Espace réservé du contenu 2"/>
          <p:cNvSpPr>
            <a:spLocks noGrp="1"/>
          </p:cNvSpPr>
          <p:nvPr>
            <p:ph idx="1"/>
          </p:nvPr>
        </p:nvSpPr>
        <p:spPr>
          <a:xfrm>
            <a:off x="413241" y="1928192"/>
            <a:ext cx="11410121" cy="4929808"/>
          </a:xfrm>
        </p:spPr>
        <p:txBody>
          <a:bodyPr>
            <a:normAutofit/>
          </a:bodyPr>
          <a:lstStyle/>
          <a:p>
            <a:pPr marL="0" indent="0">
              <a:buNone/>
            </a:pPr>
            <a:r>
              <a:rPr lang="de-DE" sz="3600" i="1" dirty="0"/>
              <a:t>HOW to EDIT (bold and underline for additions)</a:t>
            </a:r>
          </a:p>
          <a:p>
            <a:pPr marL="0" indent="0">
              <a:buNone/>
            </a:pPr>
            <a:endParaRPr lang="en-US" sz="1100" i="1" dirty="0"/>
          </a:p>
          <a:p>
            <a:r>
              <a:rPr lang="en-US" sz="3600" dirty="0"/>
              <a:t>9 y) ensure that the network of follow-up and review processes of the 2030 Agenda for Sustainable Development overseen at the global level by the High-level Political Forum systematically integrate a gender perspective </a:t>
            </a:r>
            <a:r>
              <a:rPr lang="en-US" sz="3600" b="1" u="sng" dirty="0">
                <a:solidFill>
                  <a:schemeClr val="accent5"/>
                </a:solidFill>
              </a:rPr>
              <a:t>and include the participation of women’s, and feminist organizations</a:t>
            </a:r>
            <a:r>
              <a:rPr lang="en-US" sz="3600" b="1" dirty="0"/>
              <a:t>.</a:t>
            </a:r>
            <a:r>
              <a:rPr lang="en-US" sz="3600" dirty="0"/>
              <a:t> </a:t>
            </a:r>
            <a:r>
              <a:rPr lang="en-US" sz="3600" b="1" dirty="0"/>
              <a:t>(based on (E/CN.6/2016/3, para 49 (w)) [Russian Federation DELETE para</a:t>
            </a:r>
            <a:r>
              <a:rPr lang="en-US" sz="4000" b="1" dirty="0"/>
              <a:t>]  </a:t>
            </a:r>
            <a:endParaRPr lang="en-US" sz="4000" dirty="0">
              <a:effectLst/>
            </a:endParaRPr>
          </a:p>
        </p:txBody>
      </p:sp>
    </p:spTree>
    <p:extLst>
      <p:ext uri="{BB962C8B-B14F-4D97-AF65-F5344CB8AC3E}">
        <p14:creationId xmlns:p14="http://schemas.microsoft.com/office/powerpoint/2010/main" val="23714926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err="1">
                <a:solidFill>
                  <a:srgbClr val="FF3300"/>
                </a:solidFill>
              </a:rPr>
              <a:t>Your</a:t>
            </a:r>
            <a:r>
              <a:rPr lang="fr-CH" dirty="0">
                <a:solidFill>
                  <a:srgbClr val="FF3300"/>
                </a:solidFill>
              </a:rPr>
              <a:t> </a:t>
            </a:r>
            <a:r>
              <a:rPr lang="fr-CH" dirty="0" err="1">
                <a:solidFill>
                  <a:srgbClr val="FF3300"/>
                </a:solidFill>
              </a:rPr>
              <a:t>turn</a:t>
            </a:r>
            <a:r>
              <a:rPr lang="fr-CH" dirty="0">
                <a:solidFill>
                  <a:srgbClr val="FF3300"/>
                </a:solidFill>
              </a:rPr>
              <a:t> – </a:t>
            </a:r>
            <a:r>
              <a:rPr lang="fr-CH" dirty="0" err="1">
                <a:solidFill>
                  <a:srgbClr val="FF3300"/>
                </a:solidFill>
              </a:rPr>
              <a:t>working</a:t>
            </a:r>
            <a:r>
              <a:rPr lang="fr-CH" dirty="0">
                <a:solidFill>
                  <a:srgbClr val="FF3300"/>
                </a:solidFill>
              </a:rPr>
              <a:t> </a:t>
            </a:r>
            <a:r>
              <a:rPr lang="fr-CH" dirty="0" err="1">
                <a:solidFill>
                  <a:srgbClr val="FF3300"/>
                </a:solidFill>
              </a:rPr>
              <a:t>with</a:t>
            </a:r>
            <a:r>
              <a:rPr lang="fr-CH" dirty="0">
                <a:solidFill>
                  <a:srgbClr val="FF3300"/>
                </a:solidFill>
              </a:rPr>
              <a:t> the </a:t>
            </a:r>
            <a:r>
              <a:rPr lang="fr-CH" dirty="0" err="1">
                <a:solidFill>
                  <a:srgbClr val="FF3300"/>
                </a:solidFill>
              </a:rPr>
              <a:t>tools</a:t>
            </a:r>
            <a:r>
              <a:rPr lang="fr-CH" dirty="0">
                <a:solidFill>
                  <a:srgbClr val="FF3300"/>
                </a:solidFill>
              </a:rPr>
              <a:t>!</a:t>
            </a:r>
            <a:endParaRPr lang="fr-CH" sz="4000" dirty="0">
              <a:solidFill>
                <a:srgbClr val="FF3300"/>
              </a:solidFill>
            </a:endParaRPr>
          </a:p>
        </p:txBody>
      </p:sp>
      <p:sp>
        <p:nvSpPr>
          <p:cNvPr id="3" name="Espace réservé du contenu 2"/>
          <p:cNvSpPr>
            <a:spLocks noGrp="1"/>
          </p:cNvSpPr>
          <p:nvPr>
            <p:ph idx="1"/>
          </p:nvPr>
        </p:nvSpPr>
        <p:spPr>
          <a:xfrm>
            <a:off x="1193827" y="1450963"/>
            <a:ext cx="7236495" cy="4929808"/>
          </a:xfrm>
        </p:spPr>
        <p:txBody>
          <a:bodyPr>
            <a:normAutofit/>
          </a:bodyPr>
          <a:lstStyle/>
          <a:p>
            <a:pPr marL="0" indent="0">
              <a:buNone/>
            </a:pPr>
            <a:r>
              <a:rPr lang="en-US" sz="3600" dirty="0"/>
              <a:t>Your elevator </a:t>
            </a:r>
            <a:r>
              <a:rPr lang="en-US" sz="3600" dirty="0" smtClean="0"/>
              <a:t>speech</a:t>
            </a:r>
            <a:endParaRPr lang="en-US" sz="3600" dirty="0"/>
          </a:p>
          <a:p>
            <a:pPr marL="0" indent="0">
              <a:buNone/>
            </a:pPr>
            <a:endParaRPr lang="en-US" sz="3600" dirty="0"/>
          </a:p>
          <a:p>
            <a:pPr marL="0" indent="0">
              <a:buNone/>
            </a:pPr>
            <a:r>
              <a:rPr lang="en-US" sz="3600" dirty="0"/>
              <a:t>Your issues brief</a:t>
            </a:r>
          </a:p>
          <a:p>
            <a:pPr marL="0" indent="0">
              <a:buNone/>
            </a:pPr>
            <a:endParaRPr lang="en-US" sz="3600" dirty="0"/>
          </a:p>
          <a:p>
            <a:pPr marL="0" indent="0">
              <a:buNone/>
            </a:pPr>
            <a:r>
              <a:rPr lang="en-US" sz="3600" dirty="0"/>
              <a:t>Your key contacts</a:t>
            </a:r>
          </a:p>
          <a:p>
            <a:pPr marL="0" indent="0">
              <a:buNone/>
            </a:pPr>
            <a:endParaRPr lang="en-US" sz="3600" dirty="0"/>
          </a:p>
          <a:p>
            <a:pPr marL="0" indent="0">
              <a:buNone/>
            </a:pPr>
            <a:r>
              <a:rPr lang="en-US" sz="3600" dirty="0"/>
              <a:t>Your key allies</a:t>
            </a:r>
          </a:p>
        </p:txBody>
      </p:sp>
    </p:spTree>
    <p:extLst>
      <p:ext uri="{BB962C8B-B14F-4D97-AF65-F5344CB8AC3E}">
        <p14:creationId xmlns:p14="http://schemas.microsoft.com/office/powerpoint/2010/main" val="7327244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27647"/>
          </a:xfrm>
        </p:spPr>
        <p:txBody>
          <a:bodyPr>
            <a:normAutofit/>
          </a:bodyPr>
          <a:lstStyle/>
          <a:p>
            <a:r>
              <a:rPr lang="fr-CH" sz="3200" dirty="0" smtClean="0">
                <a:solidFill>
                  <a:srgbClr val="FF3300"/>
                </a:solidFill>
              </a:rPr>
              <a:t>ADVOCACY </a:t>
            </a:r>
            <a:r>
              <a:rPr lang="fr-CH" sz="3200" dirty="0">
                <a:solidFill>
                  <a:srgbClr val="FF3300"/>
                </a:solidFill>
              </a:rPr>
              <a:t>on the </a:t>
            </a:r>
            <a:r>
              <a:rPr lang="fr-CH" sz="3200" dirty="0" err="1">
                <a:solidFill>
                  <a:srgbClr val="FF3300"/>
                </a:solidFill>
              </a:rPr>
              <a:t>ground</a:t>
            </a:r>
            <a:r>
              <a:rPr lang="fr-CH" sz="3200" dirty="0">
                <a:solidFill>
                  <a:srgbClr val="FF3300"/>
                </a:solidFill>
              </a:rPr>
              <a:t>!</a:t>
            </a:r>
          </a:p>
        </p:txBody>
      </p:sp>
      <p:sp>
        <p:nvSpPr>
          <p:cNvPr id="3" name="Espace réservé du contenu 2"/>
          <p:cNvSpPr>
            <a:spLocks noGrp="1"/>
          </p:cNvSpPr>
          <p:nvPr>
            <p:ph idx="1"/>
          </p:nvPr>
        </p:nvSpPr>
        <p:spPr>
          <a:xfrm>
            <a:off x="472966" y="1152144"/>
            <a:ext cx="11038489" cy="5705856"/>
          </a:xfrm>
        </p:spPr>
        <p:txBody>
          <a:bodyPr>
            <a:normAutofit lnSpcReduction="10000"/>
          </a:bodyPr>
          <a:lstStyle/>
          <a:p>
            <a:pPr lvl="0"/>
            <a:r>
              <a:rPr lang="en-US" sz="3000" dirty="0"/>
              <a:t>Use your factsheet </a:t>
            </a:r>
            <a:r>
              <a:rPr lang="en-US" sz="3000" dirty="0" smtClean="0"/>
              <a:t>(and coffee/chocolate!)</a:t>
            </a:r>
            <a:endParaRPr lang="en-US" sz="3000" dirty="0"/>
          </a:p>
          <a:p>
            <a:pPr lvl="0"/>
            <a:r>
              <a:rPr lang="en-US" sz="3000" dirty="0"/>
              <a:t>Set up meetings with members of delegations &amp; UN agencies</a:t>
            </a:r>
          </a:p>
          <a:p>
            <a:pPr lvl="0"/>
            <a:r>
              <a:rPr lang="en-US" sz="3000" dirty="0"/>
              <a:t>Attend parallel events and side events  or host an event</a:t>
            </a:r>
          </a:p>
          <a:p>
            <a:pPr lvl="0"/>
            <a:r>
              <a:rPr lang="en-US" sz="3000" dirty="0"/>
              <a:t>Use your allies (e.g. NGO colleagues on delegations) to access the information in real time</a:t>
            </a:r>
          </a:p>
          <a:p>
            <a:pPr lvl="0"/>
            <a:r>
              <a:rPr lang="en-US" sz="3000" dirty="0"/>
              <a:t>Follow what the delegates say and what text they submit in the negotiating rounds</a:t>
            </a:r>
          </a:p>
          <a:p>
            <a:pPr lvl="0"/>
            <a:r>
              <a:rPr lang="en-US" sz="3000" dirty="0"/>
              <a:t>Talk to your colleagues / government contacts in capital when you see that NY is not maintaining the progress made nationally/regionally </a:t>
            </a:r>
          </a:p>
          <a:p>
            <a:pPr marL="0" lvl="0" indent="0">
              <a:buNone/>
            </a:pPr>
            <a:r>
              <a:rPr lang="en-US" sz="3000" dirty="0"/>
              <a:t>(</a:t>
            </a:r>
            <a:r>
              <a:rPr lang="en-US" sz="3000" i="1" dirty="0"/>
              <a:t>a communications strategy will support this &amp; now you can </a:t>
            </a:r>
            <a:r>
              <a:rPr lang="en-US" i="1" dirty="0"/>
              <a:t>see how important it was to make the contacts back home well in advance</a:t>
            </a:r>
            <a:r>
              <a:rPr lang="en-US" dirty="0"/>
              <a:t>)</a:t>
            </a:r>
          </a:p>
        </p:txBody>
      </p:sp>
    </p:spTree>
    <p:extLst>
      <p:ext uri="{BB962C8B-B14F-4D97-AF65-F5344CB8AC3E}">
        <p14:creationId xmlns:p14="http://schemas.microsoft.com/office/powerpoint/2010/main" val="33266680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27647"/>
          </a:xfrm>
        </p:spPr>
        <p:txBody>
          <a:bodyPr>
            <a:normAutofit/>
          </a:bodyPr>
          <a:lstStyle/>
          <a:p>
            <a:r>
              <a:rPr lang="fr-CH" sz="4000" dirty="0">
                <a:solidFill>
                  <a:srgbClr val="FF3300"/>
                </a:solidFill>
              </a:rPr>
              <a:t>Tips and Tricks</a:t>
            </a:r>
          </a:p>
        </p:txBody>
      </p:sp>
      <p:sp>
        <p:nvSpPr>
          <p:cNvPr id="3" name="Espace réservé du contenu 2"/>
          <p:cNvSpPr>
            <a:spLocks noGrp="1"/>
          </p:cNvSpPr>
          <p:nvPr>
            <p:ph idx="1"/>
          </p:nvPr>
        </p:nvSpPr>
        <p:spPr>
          <a:xfrm>
            <a:off x="471824" y="1468736"/>
            <a:ext cx="11038489" cy="5141926"/>
          </a:xfrm>
        </p:spPr>
        <p:txBody>
          <a:bodyPr>
            <a:normAutofit fontScale="92500" lnSpcReduction="20000"/>
          </a:bodyPr>
          <a:lstStyle/>
          <a:p>
            <a:pPr lvl="0">
              <a:buFont typeface="Wingdings" panose="05000000000000000000" pitchFamily="2" charset="2"/>
              <a:buChar char="ü"/>
            </a:pPr>
            <a:r>
              <a:rPr lang="en-US" sz="3000" dirty="0"/>
              <a:t>Assess your own skills/strengths</a:t>
            </a:r>
          </a:p>
          <a:p>
            <a:pPr lvl="0">
              <a:buFont typeface="Wingdings" panose="05000000000000000000" pitchFamily="2" charset="2"/>
              <a:buChar char="ü"/>
            </a:pPr>
            <a:r>
              <a:rPr lang="en-US" sz="3000" dirty="0"/>
              <a:t>Remember that each part of the CSW text has different purpose and know which you want to impact (</a:t>
            </a:r>
            <a:r>
              <a:rPr lang="en-US" sz="3000" dirty="0" err="1"/>
              <a:t>preambular</a:t>
            </a:r>
            <a:r>
              <a:rPr lang="en-US" sz="3000" dirty="0"/>
              <a:t>, operational, </a:t>
            </a:r>
            <a:r>
              <a:rPr lang="en-US" sz="3000" dirty="0" err="1"/>
              <a:t>etc</a:t>
            </a:r>
            <a:r>
              <a:rPr lang="en-US" sz="3000" dirty="0"/>
              <a:t>)</a:t>
            </a:r>
          </a:p>
          <a:p>
            <a:pPr lvl="0">
              <a:buFont typeface="Wingdings" panose="05000000000000000000" pitchFamily="2" charset="2"/>
              <a:buChar char="ü"/>
            </a:pPr>
            <a:r>
              <a:rPr lang="en-US" sz="3000" dirty="0"/>
              <a:t>Look at the verbs – how strong are they?</a:t>
            </a:r>
          </a:p>
          <a:p>
            <a:pPr lvl="0">
              <a:buFont typeface="Wingdings" panose="05000000000000000000" pitchFamily="2" charset="2"/>
              <a:buChar char="ü"/>
            </a:pPr>
            <a:r>
              <a:rPr lang="en-US" sz="3000" dirty="0"/>
              <a:t>Are there qualifiers in the language?</a:t>
            </a:r>
          </a:p>
          <a:p>
            <a:pPr lvl="0">
              <a:buFont typeface="Wingdings" panose="05000000000000000000" pitchFamily="2" charset="2"/>
              <a:buChar char="ü"/>
            </a:pPr>
            <a:r>
              <a:rPr lang="en-US" sz="3000" dirty="0"/>
              <a:t>Listen to Parties – both in what they say and what they DON’T say; watch Parties – who do they talk to, confer with?</a:t>
            </a:r>
          </a:p>
          <a:p>
            <a:pPr lvl="0">
              <a:buFont typeface="Wingdings" panose="05000000000000000000" pitchFamily="2" charset="2"/>
              <a:buChar char="ü"/>
            </a:pPr>
            <a:r>
              <a:rPr lang="en-US" sz="3000" dirty="0"/>
              <a:t>If you are working with a coalition </a:t>
            </a:r>
          </a:p>
          <a:p>
            <a:pPr lvl="1"/>
            <a:r>
              <a:rPr lang="pt-BR" sz="3000" dirty="0" err="1"/>
              <a:t>Designate</a:t>
            </a:r>
            <a:r>
              <a:rPr lang="pt-BR" sz="3000" dirty="0"/>
              <a:t> Focal </a:t>
            </a:r>
            <a:r>
              <a:rPr lang="pt-BR" sz="3000" dirty="0" err="1"/>
              <a:t>Points</a:t>
            </a:r>
            <a:r>
              <a:rPr lang="pt-BR" sz="3000" dirty="0"/>
              <a:t> </a:t>
            </a:r>
            <a:r>
              <a:rPr lang="pt-BR" sz="3000" dirty="0" err="1"/>
              <a:t>on</a:t>
            </a:r>
            <a:r>
              <a:rPr lang="pt-BR" sz="3000" dirty="0"/>
              <a:t> </a:t>
            </a:r>
            <a:r>
              <a:rPr lang="pt-BR" sz="3000" dirty="0" err="1"/>
              <a:t>specific</a:t>
            </a:r>
            <a:r>
              <a:rPr lang="pt-BR" sz="3000" dirty="0"/>
              <a:t> </a:t>
            </a:r>
            <a:r>
              <a:rPr lang="pt-BR" sz="3000" dirty="0" err="1"/>
              <a:t>topics</a:t>
            </a:r>
            <a:endParaRPr lang="en-US" sz="3000" dirty="0"/>
          </a:p>
          <a:p>
            <a:pPr lvl="1"/>
            <a:r>
              <a:rPr lang="pt-BR" sz="3000" dirty="0" err="1"/>
              <a:t>Plan</a:t>
            </a:r>
            <a:r>
              <a:rPr lang="pt-BR" sz="3000" dirty="0"/>
              <a:t> </a:t>
            </a:r>
            <a:r>
              <a:rPr lang="pt-BR" sz="3000" dirty="0" err="1"/>
              <a:t>ahead</a:t>
            </a:r>
            <a:r>
              <a:rPr lang="pt-BR" sz="3000" dirty="0"/>
              <a:t> for time </a:t>
            </a:r>
            <a:r>
              <a:rPr lang="pt-BR" sz="3000" dirty="0" err="1"/>
              <a:t>and</a:t>
            </a:r>
            <a:r>
              <a:rPr lang="pt-BR" sz="3000" dirty="0"/>
              <a:t> </a:t>
            </a:r>
            <a:r>
              <a:rPr lang="pt-BR" sz="3000" dirty="0" err="1"/>
              <a:t>place</a:t>
            </a:r>
            <a:r>
              <a:rPr lang="pt-BR" sz="3000" dirty="0"/>
              <a:t> to </a:t>
            </a:r>
            <a:r>
              <a:rPr lang="pt-BR" sz="3000" dirty="0" err="1"/>
              <a:t>meet</a:t>
            </a:r>
            <a:r>
              <a:rPr lang="pt-BR" sz="3000" dirty="0"/>
              <a:t>, </a:t>
            </a:r>
            <a:r>
              <a:rPr lang="pt-BR" sz="3000" dirty="0" err="1"/>
              <a:t>debrief</a:t>
            </a:r>
            <a:r>
              <a:rPr lang="pt-BR" sz="3000" dirty="0"/>
              <a:t> </a:t>
            </a:r>
            <a:r>
              <a:rPr lang="pt-BR" sz="3000" dirty="0" err="1"/>
              <a:t>and</a:t>
            </a:r>
            <a:r>
              <a:rPr lang="pt-BR" sz="3000" dirty="0"/>
              <a:t> </a:t>
            </a:r>
            <a:r>
              <a:rPr lang="pt-BR" sz="3000" dirty="0" err="1"/>
              <a:t>regroup</a:t>
            </a:r>
            <a:r>
              <a:rPr lang="pt-BR" sz="3000" dirty="0"/>
              <a:t> for </a:t>
            </a:r>
            <a:r>
              <a:rPr lang="pt-BR" sz="3000" dirty="0" err="1"/>
              <a:t>strategy</a:t>
            </a:r>
            <a:endParaRPr lang="en-US" sz="3000" dirty="0"/>
          </a:p>
          <a:p>
            <a:pPr lvl="0">
              <a:buFont typeface="Wingdings" panose="05000000000000000000" pitchFamily="2" charset="2"/>
              <a:buChar char="ü"/>
            </a:pPr>
            <a:r>
              <a:rPr lang="pt-BR" sz="3000" dirty="0"/>
              <a:t>Use </a:t>
            </a:r>
            <a:r>
              <a:rPr lang="pt-BR" sz="3000" dirty="0" err="1"/>
              <a:t>your</a:t>
            </a:r>
            <a:r>
              <a:rPr lang="pt-BR" sz="3000" dirty="0"/>
              <a:t> social media</a:t>
            </a:r>
            <a:endParaRPr lang="en-US" sz="3000" dirty="0"/>
          </a:p>
          <a:p>
            <a:pPr lvl="0">
              <a:buFont typeface="Wingdings" panose="05000000000000000000" pitchFamily="2" charset="2"/>
              <a:buChar char="ü"/>
            </a:pPr>
            <a:r>
              <a:rPr lang="pt-BR" sz="3000" dirty="0"/>
              <a:t>Be persistent and don’t give up - but allow time </a:t>
            </a:r>
            <a:r>
              <a:rPr lang="pt-BR" sz="3000" dirty="0" smtClean="0"/>
              <a:t>for self care!</a:t>
            </a:r>
            <a:endParaRPr lang="en-US" sz="3000" dirty="0"/>
          </a:p>
        </p:txBody>
      </p:sp>
    </p:spTree>
    <p:extLst>
      <p:ext uri="{BB962C8B-B14F-4D97-AF65-F5344CB8AC3E}">
        <p14:creationId xmlns:p14="http://schemas.microsoft.com/office/powerpoint/2010/main" val="2642847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855346"/>
            <a:ext cx="9448800" cy="2597187"/>
          </a:xfrm>
        </p:spPr>
        <p:txBody>
          <a:bodyPr>
            <a:normAutofit/>
          </a:bodyPr>
          <a:lstStyle/>
          <a:p>
            <a:r>
              <a:rPr lang="en-US" dirty="0" smtClean="0">
                <a:solidFill>
                  <a:srgbClr val="FF3300"/>
                </a:solidFill>
              </a:rPr>
              <a:t>Closing &amp; Evaluation</a:t>
            </a:r>
            <a:br>
              <a:rPr lang="en-US" dirty="0" smtClean="0">
                <a:solidFill>
                  <a:srgbClr val="FF3300"/>
                </a:solidFill>
              </a:rPr>
            </a:br>
            <a:r>
              <a:rPr lang="en-US" dirty="0" smtClean="0">
                <a:solidFill>
                  <a:srgbClr val="FF3300"/>
                </a:solidFill>
              </a:rPr>
              <a:t/>
            </a:r>
            <a:br>
              <a:rPr lang="en-US" dirty="0" smtClean="0">
                <a:solidFill>
                  <a:srgbClr val="FF3300"/>
                </a:solidFill>
              </a:rPr>
            </a:br>
            <a:r>
              <a:rPr lang="en-US" dirty="0" smtClean="0">
                <a:solidFill>
                  <a:srgbClr val="FF3300"/>
                </a:solidFill>
              </a:rPr>
              <a:t>Thank you!</a:t>
            </a:r>
            <a:endParaRPr lang="fr-CH" dirty="0">
              <a:solidFill>
                <a:srgbClr val="FF3300"/>
              </a:solidFill>
            </a:endParaRPr>
          </a:p>
        </p:txBody>
      </p:sp>
    </p:spTree>
    <p:extLst>
      <p:ext uri="{BB962C8B-B14F-4D97-AF65-F5344CB8AC3E}">
        <p14:creationId xmlns:p14="http://schemas.microsoft.com/office/powerpoint/2010/main" val="29645857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855346"/>
            <a:ext cx="9144000" cy="1827013"/>
          </a:xfrm>
        </p:spPr>
        <p:txBody>
          <a:bodyPr>
            <a:normAutofit/>
          </a:bodyPr>
          <a:lstStyle/>
          <a:p>
            <a:r>
              <a:rPr lang="en-US" dirty="0" smtClean="0">
                <a:solidFill>
                  <a:srgbClr val="FF3300"/>
                </a:solidFill>
              </a:rPr>
              <a:t>End</a:t>
            </a:r>
            <a:endParaRPr lang="fr-CH" dirty="0">
              <a:solidFill>
                <a:srgbClr val="FF3300"/>
              </a:solidFill>
            </a:endParaRPr>
          </a:p>
        </p:txBody>
      </p:sp>
    </p:spTree>
    <p:extLst>
      <p:ext uri="{BB962C8B-B14F-4D97-AF65-F5344CB8AC3E}">
        <p14:creationId xmlns:p14="http://schemas.microsoft.com/office/powerpoint/2010/main" val="305557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2855346"/>
            <a:ext cx="9144000" cy="1827013"/>
          </a:xfrm>
        </p:spPr>
        <p:txBody>
          <a:bodyPr>
            <a:normAutofit/>
          </a:bodyPr>
          <a:lstStyle/>
          <a:p>
            <a:r>
              <a:rPr lang="en-US" dirty="0" smtClean="0">
                <a:solidFill>
                  <a:srgbClr val="FF3300"/>
                </a:solidFill>
              </a:rPr>
              <a:t>Extra slides/ things</a:t>
            </a:r>
            <a:endParaRPr lang="fr-CH" dirty="0">
              <a:solidFill>
                <a:srgbClr val="FF3300"/>
              </a:solidFill>
            </a:endParaRPr>
          </a:p>
        </p:txBody>
      </p:sp>
      <p:sp>
        <p:nvSpPr>
          <p:cNvPr id="4" name="TextBox 3"/>
          <p:cNvSpPr txBox="1"/>
          <p:nvPr/>
        </p:nvSpPr>
        <p:spPr>
          <a:xfrm rot="10800000" flipV="1">
            <a:off x="685800" y="5966936"/>
            <a:ext cx="3276600" cy="830997"/>
          </a:xfrm>
          <a:prstGeom prst="rect">
            <a:avLst/>
          </a:prstGeom>
          <a:noFill/>
        </p:spPr>
        <p:txBody>
          <a:bodyPr wrap="square" rtlCol="0">
            <a:spAutoFit/>
          </a:bodyPr>
          <a:lstStyle/>
          <a:p>
            <a:r>
              <a:rPr lang="en-US" sz="1200" dirty="0"/>
              <a:t>Adapted from Advocacy Training for Rio+20 Conference, June 2012, &amp; Advocacy Training for the UNFCCC, 2014, by the Women’s Environment and Development Organization</a:t>
            </a:r>
          </a:p>
        </p:txBody>
      </p:sp>
    </p:spTree>
    <p:extLst>
      <p:ext uri="{BB962C8B-B14F-4D97-AF65-F5344CB8AC3E}">
        <p14:creationId xmlns:p14="http://schemas.microsoft.com/office/powerpoint/2010/main" val="42004376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Getting to know you</a:t>
            </a:r>
          </a:p>
        </p:txBody>
      </p:sp>
      <p:sp>
        <p:nvSpPr>
          <p:cNvPr id="3" name="Content Placeholder 2"/>
          <p:cNvSpPr>
            <a:spLocks noGrp="1"/>
          </p:cNvSpPr>
          <p:nvPr>
            <p:ph idx="1"/>
          </p:nvPr>
        </p:nvSpPr>
        <p:spPr>
          <a:xfrm>
            <a:off x="838200" y="1914940"/>
            <a:ext cx="7757160" cy="4097240"/>
          </a:xfrm>
        </p:spPr>
        <p:txBody>
          <a:bodyPr>
            <a:normAutofit fontScale="92500"/>
          </a:bodyPr>
          <a:lstStyle/>
          <a:p>
            <a:pPr marL="457200" lvl="1" indent="0">
              <a:buNone/>
            </a:pPr>
            <a:r>
              <a:rPr lang="en-US" sz="3900" dirty="0"/>
              <a:t>What issues do you work on?</a:t>
            </a:r>
          </a:p>
          <a:p>
            <a:pPr marL="457200" lvl="1" indent="0">
              <a:buNone/>
            </a:pPr>
            <a:endParaRPr lang="en-US" dirty="0"/>
          </a:p>
          <a:p>
            <a:pPr lvl="1"/>
            <a:r>
              <a:rPr lang="en-US" sz="3600" dirty="0"/>
              <a:t>Poverty, food, agriculture </a:t>
            </a:r>
          </a:p>
          <a:p>
            <a:pPr lvl="1"/>
            <a:r>
              <a:rPr lang="en-US" sz="3600" dirty="0"/>
              <a:t>Water &amp; Sanitation, energy</a:t>
            </a:r>
          </a:p>
          <a:p>
            <a:pPr lvl="1"/>
            <a:r>
              <a:rPr lang="en-US" sz="3600" dirty="0"/>
              <a:t>Health, education</a:t>
            </a:r>
          </a:p>
          <a:p>
            <a:pPr lvl="1"/>
            <a:r>
              <a:rPr lang="en-US" sz="3600" dirty="0"/>
              <a:t>Biodiversity, oceans, climate, sustainable consumption &amp; production</a:t>
            </a:r>
          </a:p>
          <a:p>
            <a:pPr lvl="1"/>
            <a:r>
              <a:rPr lang="en-US" sz="3600" dirty="0"/>
              <a:t>Cities, infrastructure, decent work</a:t>
            </a:r>
          </a:p>
          <a:p>
            <a:pPr marL="457200" lvl="1" indent="0">
              <a:buNone/>
            </a:pPr>
            <a:endParaRPr lang="en-US" sz="3600" dirty="0"/>
          </a:p>
          <a:p>
            <a:pPr marL="0" indent="0">
              <a:buNone/>
            </a:pPr>
            <a:endParaRPr lang="en-US" dirty="0"/>
          </a:p>
        </p:txBody>
      </p:sp>
    </p:spTree>
    <p:extLst>
      <p:ext uri="{BB962C8B-B14F-4D97-AF65-F5344CB8AC3E}">
        <p14:creationId xmlns:p14="http://schemas.microsoft.com/office/powerpoint/2010/main" val="1642991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47268"/>
          </a:xfrm>
        </p:spPr>
        <p:txBody>
          <a:bodyPr/>
          <a:lstStyle/>
          <a:p>
            <a:r>
              <a:rPr lang="fr-CH" dirty="0">
                <a:solidFill>
                  <a:srgbClr val="FF3300"/>
                </a:solidFill>
              </a:rPr>
              <a:t>A </a:t>
            </a:r>
            <a:r>
              <a:rPr lang="fr-CH" dirty="0" err="1">
                <a:solidFill>
                  <a:srgbClr val="FF3300"/>
                </a:solidFill>
              </a:rPr>
              <a:t>Walk</a:t>
            </a:r>
            <a:r>
              <a:rPr lang="fr-CH" dirty="0">
                <a:solidFill>
                  <a:srgbClr val="FF3300"/>
                </a:solidFill>
              </a:rPr>
              <a:t> </a:t>
            </a:r>
            <a:r>
              <a:rPr lang="fr-CH" dirty="0" err="1">
                <a:solidFill>
                  <a:srgbClr val="FF3300"/>
                </a:solidFill>
              </a:rPr>
              <a:t>through</a:t>
            </a:r>
            <a:r>
              <a:rPr lang="fr-CH" dirty="0">
                <a:solidFill>
                  <a:srgbClr val="FF3300"/>
                </a:solidFill>
              </a:rPr>
              <a:t> the </a:t>
            </a:r>
            <a:r>
              <a:rPr lang="fr-CH" dirty="0" err="1">
                <a:solidFill>
                  <a:srgbClr val="FF3300"/>
                </a:solidFill>
              </a:rPr>
              <a:t>Handbook</a:t>
            </a:r>
            <a:endParaRPr lang="fr-CH" dirty="0">
              <a:solidFill>
                <a:srgbClr val="FF3300"/>
              </a:solidFill>
            </a:endParaRPr>
          </a:p>
        </p:txBody>
      </p:sp>
      <p:sp>
        <p:nvSpPr>
          <p:cNvPr id="3" name="TextBox 2"/>
          <p:cNvSpPr txBox="1"/>
          <p:nvPr/>
        </p:nvSpPr>
        <p:spPr>
          <a:xfrm>
            <a:off x="838200" y="1225689"/>
            <a:ext cx="9135533" cy="5632311"/>
          </a:xfrm>
          <a:prstGeom prst="rect">
            <a:avLst/>
          </a:prstGeom>
          <a:noFill/>
        </p:spPr>
        <p:txBody>
          <a:bodyPr wrap="square" rtlCol="0">
            <a:spAutoFit/>
          </a:bodyPr>
          <a:lstStyle/>
          <a:p>
            <a:r>
              <a:rPr lang="en-US" sz="2400" dirty="0"/>
              <a:t>1. Introduction </a:t>
            </a:r>
          </a:p>
          <a:p>
            <a:r>
              <a:rPr lang="en-US" sz="2400" dirty="0" smtClean="0"/>
              <a:t>2</a:t>
            </a:r>
            <a:r>
              <a:rPr lang="en-US" sz="2400" dirty="0"/>
              <a:t>. The Commission on the Status of Women and the United Nations </a:t>
            </a:r>
          </a:p>
          <a:p>
            <a:r>
              <a:rPr lang="en-US" sz="2400" dirty="0" smtClean="0"/>
              <a:t>3</a:t>
            </a:r>
            <a:r>
              <a:rPr lang="en-US" sz="2400" dirty="0"/>
              <a:t>. International Policies and UN Women’s Conferences</a:t>
            </a:r>
          </a:p>
          <a:p>
            <a:r>
              <a:rPr lang="en-US" sz="2400" dirty="0" smtClean="0"/>
              <a:t>4</a:t>
            </a:r>
            <a:r>
              <a:rPr lang="en-US" sz="2400" dirty="0"/>
              <a:t>. </a:t>
            </a:r>
            <a:r>
              <a:rPr lang="en-US" sz="2400" dirty="0" smtClean="0"/>
              <a:t>The Sustainable Development Goals: A Transformative Agenda for Gender Equality</a:t>
            </a:r>
          </a:p>
          <a:p>
            <a:r>
              <a:rPr lang="en-US" sz="2400" dirty="0" smtClean="0"/>
              <a:t>5. Women’s </a:t>
            </a:r>
            <a:r>
              <a:rPr lang="en-US" sz="2400" dirty="0"/>
              <a:t>Human Rights at the </a:t>
            </a:r>
            <a:r>
              <a:rPr lang="en-US" sz="2400" dirty="0" smtClean="0"/>
              <a:t>UN</a:t>
            </a:r>
          </a:p>
          <a:p>
            <a:r>
              <a:rPr lang="en-US" sz="2400" dirty="0" smtClean="0"/>
              <a:t>6. A Quiz on Women’s Human Rights and the SDGs</a:t>
            </a:r>
          </a:p>
          <a:p>
            <a:r>
              <a:rPr lang="en-US" sz="2400" dirty="0" smtClean="0"/>
              <a:t>7. </a:t>
            </a:r>
            <a:r>
              <a:rPr lang="en-US" sz="2400" dirty="0"/>
              <a:t>Key International Agreements</a:t>
            </a:r>
          </a:p>
          <a:p>
            <a:r>
              <a:rPr lang="en-US" sz="2400" dirty="0" smtClean="0"/>
              <a:t>8. Language </a:t>
            </a:r>
            <a:r>
              <a:rPr lang="en-US" sz="2400" dirty="0"/>
              <a:t>Equals Power</a:t>
            </a:r>
          </a:p>
          <a:p>
            <a:r>
              <a:rPr lang="en-US" sz="2400" dirty="0" smtClean="0"/>
              <a:t>9. </a:t>
            </a:r>
            <a:r>
              <a:rPr lang="en-US" sz="2400" dirty="0"/>
              <a:t>The CSW: A Case Study </a:t>
            </a:r>
            <a:endParaRPr lang="en-US" sz="2400" dirty="0" smtClean="0"/>
          </a:p>
          <a:p>
            <a:r>
              <a:rPr lang="en-US" sz="2400" dirty="0" smtClean="0"/>
              <a:t>10. The Intergovernmental Process</a:t>
            </a:r>
          </a:p>
          <a:p>
            <a:r>
              <a:rPr lang="en-US" sz="2400" dirty="0" smtClean="0"/>
              <a:t>11. How NGOs Can Influence the Process</a:t>
            </a:r>
          </a:p>
          <a:p>
            <a:r>
              <a:rPr lang="en-US" sz="2400" dirty="0" smtClean="0"/>
              <a:t>12. Advocacy Toolkit</a:t>
            </a:r>
          </a:p>
          <a:p>
            <a:pPr marL="457200" indent="-457200">
              <a:buAutoNum type="arabicPeriod" startAt="13"/>
            </a:pPr>
            <a:r>
              <a:rPr lang="en-US" sz="2400" dirty="0" smtClean="0"/>
              <a:t>Engaging with Social media</a:t>
            </a:r>
          </a:p>
          <a:p>
            <a:pPr marL="457200" indent="-457200">
              <a:buAutoNum type="arabicPeriod" startAt="13"/>
            </a:pPr>
            <a:r>
              <a:rPr lang="en-US" sz="2400" dirty="0" smtClean="0"/>
              <a:t>Appendices</a:t>
            </a:r>
            <a:endParaRPr lang="en-US" sz="2400" dirty="0"/>
          </a:p>
        </p:txBody>
      </p:sp>
    </p:spTree>
    <p:extLst>
      <p:ext uri="{BB962C8B-B14F-4D97-AF65-F5344CB8AC3E}">
        <p14:creationId xmlns:p14="http://schemas.microsoft.com/office/powerpoint/2010/main" val="26295034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350492"/>
          </a:xfrm>
        </p:spPr>
        <p:txBody>
          <a:bodyPr>
            <a:normAutofit fontScale="90000"/>
          </a:bodyPr>
          <a:lstStyle/>
          <a:p>
            <a:r>
              <a:rPr lang="fr-CH" dirty="0">
                <a:solidFill>
                  <a:srgbClr val="FF3300"/>
                </a:solidFill>
              </a:rPr>
              <a:t/>
            </a:r>
            <a:br>
              <a:rPr lang="fr-CH" dirty="0">
                <a:solidFill>
                  <a:srgbClr val="FF3300"/>
                </a:solidFill>
              </a:rPr>
            </a:br>
            <a:r>
              <a:rPr lang="fr-CH" dirty="0">
                <a:solidFill>
                  <a:srgbClr val="FF3300"/>
                </a:solidFill>
              </a:rPr>
              <a:t/>
            </a:r>
            <a:br>
              <a:rPr lang="fr-CH" dirty="0">
                <a:solidFill>
                  <a:srgbClr val="FF3300"/>
                </a:solidFill>
              </a:rPr>
            </a:br>
            <a:r>
              <a:rPr lang="fr-CH" dirty="0">
                <a:solidFill>
                  <a:srgbClr val="FF3300"/>
                </a:solidFill>
              </a:rPr>
              <a:t/>
            </a:r>
            <a:br>
              <a:rPr lang="fr-CH" dirty="0">
                <a:solidFill>
                  <a:srgbClr val="FF3300"/>
                </a:solidFill>
              </a:rPr>
            </a:br>
            <a:r>
              <a:rPr lang="fr-CH" sz="4900" dirty="0" err="1">
                <a:solidFill>
                  <a:srgbClr val="FF3300"/>
                </a:solidFill>
              </a:rPr>
              <a:t>Agreed</a:t>
            </a:r>
            <a:r>
              <a:rPr lang="fr-CH" sz="4900" dirty="0">
                <a:solidFill>
                  <a:srgbClr val="FF3300"/>
                </a:solidFill>
              </a:rPr>
              <a:t> Conclusions for CSW60</a:t>
            </a:r>
            <a:r>
              <a:rPr lang="fr-CH" dirty="0">
                <a:solidFill>
                  <a:srgbClr val="FF3300"/>
                </a:solidFill>
              </a:rPr>
              <a:t/>
            </a:r>
            <a:br>
              <a:rPr lang="fr-CH" dirty="0">
                <a:solidFill>
                  <a:srgbClr val="FF3300"/>
                </a:solidFill>
              </a:rPr>
            </a:br>
            <a:r>
              <a:rPr lang="fr-CH" dirty="0">
                <a:solidFill>
                  <a:srgbClr val="FF3300"/>
                </a:solidFill>
              </a:rPr>
              <a:t/>
            </a:r>
            <a:br>
              <a:rPr lang="fr-CH" dirty="0">
                <a:solidFill>
                  <a:srgbClr val="FF3300"/>
                </a:solidFill>
              </a:rPr>
            </a:br>
            <a:endParaRPr lang="fr-CH" sz="4000" dirty="0">
              <a:solidFill>
                <a:srgbClr val="FF3300"/>
              </a:solidFill>
            </a:endParaRPr>
          </a:p>
        </p:txBody>
      </p:sp>
      <p:sp>
        <p:nvSpPr>
          <p:cNvPr id="3" name="Espace réservé du contenu 2"/>
          <p:cNvSpPr>
            <a:spLocks noGrp="1"/>
          </p:cNvSpPr>
          <p:nvPr>
            <p:ph idx="1"/>
          </p:nvPr>
        </p:nvSpPr>
        <p:spPr>
          <a:xfrm>
            <a:off x="519356" y="1756407"/>
            <a:ext cx="10834443" cy="4764314"/>
          </a:xfrm>
        </p:spPr>
        <p:txBody>
          <a:bodyPr>
            <a:normAutofit fontScale="85000" lnSpcReduction="20000"/>
          </a:bodyPr>
          <a:lstStyle/>
          <a:p>
            <a:pPr marL="0" indent="0">
              <a:buNone/>
            </a:pPr>
            <a:r>
              <a:rPr lang="en-US" sz="3600" b="1" i="1" dirty="0"/>
              <a:t>REFERENCE to other AGREEMENTS</a:t>
            </a:r>
          </a:p>
          <a:p>
            <a:pPr marL="0" indent="0">
              <a:buNone/>
            </a:pPr>
            <a:endParaRPr lang="en-US" sz="3600" i="1" dirty="0"/>
          </a:p>
          <a:p>
            <a:pPr lvl="0"/>
            <a:r>
              <a:rPr lang="en-US" sz="3600" dirty="0"/>
              <a:t>The Commission on the Status of Women reaffirms the Beijing Declaration and Platform for Action, the outcome documents of the twenty-third special session of the General Assembly, and the declarations adopted by the Commission on the occasion of the tenth, fifteenth and twentieth anniversaries of the Fourth World Conference on Women </a:t>
            </a:r>
            <a:r>
              <a:rPr lang="en-US" sz="3600" b="1" dirty="0"/>
              <a:t>[Mexico ADD and recognize that the full realization of all human rights and fundamental freedoms of all women and girls is essential for the achievement of gender equality and the empowerment of women and girls) (</a:t>
            </a:r>
            <a:r>
              <a:rPr lang="en-US" sz="3600" b="1" dirty="0">
                <a:solidFill>
                  <a:srgbClr val="00B0F0"/>
                </a:solidFill>
              </a:rPr>
              <a:t>Based on CSW59 AC, para 1 Methods of Work)</a:t>
            </a:r>
            <a:r>
              <a:rPr lang="en-US" sz="3600" dirty="0">
                <a:solidFill>
                  <a:srgbClr val="00B0F0"/>
                </a:solidFill>
              </a:rPr>
              <a:t>]. (</a:t>
            </a:r>
            <a:r>
              <a:rPr lang="en-US" sz="3600" b="1" dirty="0">
                <a:solidFill>
                  <a:srgbClr val="00B0F0"/>
                </a:solidFill>
              </a:rPr>
              <a:t>CSW 58 AC, para 1, updated</a:t>
            </a:r>
            <a:r>
              <a:rPr lang="en-US" sz="3600" dirty="0"/>
              <a:t>) </a:t>
            </a:r>
          </a:p>
          <a:p>
            <a:pPr lvl="2"/>
            <a:endParaRPr lang="fr-CH" dirty="0"/>
          </a:p>
        </p:txBody>
      </p:sp>
    </p:spTree>
    <p:extLst>
      <p:ext uri="{BB962C8B-B14F-4D97-AF65-F5344CB8AC3E}">
        <p14:creationId xmlns:p14="http://schemas.microsoft.com/office/powerpoint/2010/main" val="16471564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Global </a:t>
            </a:r>
            <a:r>
              <a:rPr lang="en-US" dirty="0">
                <a:solidFill>
                  <a:srgbClr val="FF3300"/>
                </a:solidFill>
              </a:rPr>
              <a:t>Language Analysis</a:t>
            </a:r>
            <a:endParaRPr lang="ru-RU" dirty="0"/>
          </a:p>
        </p:txBody>
      </p:sp>
      <p:sp>
        <p:nvSpPr>
          <p:cNvPr id="3" name="Объект 2"/>
          <p:cNvSpPr>
            <a:spLocks noGrp="1"/>
          </p:cNvSpPr>
          <p:nvPr>
            <p:ph idx="1"/>
          </p:nvPr>
        </p:nvSpPr>
        <p:spPr/>
        <p:txBody>
          <a:bodyPr/>
          <a:lstStyle/>
          <a:p>
            <a:r>
              <a:rPr lang="en-US" dirty="0">
                <a:solidFill>
                  <a:srgbClr val="FF0000"/>
                </a:solidFill>
              </a:rPr>
              <a:t>Outcome documents from: </a:t>
            </a:r>
            <a:r>
              <a:rPr lang="en-US" dirty="0" smtClean="0">
                <a:solidFill>
                  <a:srgbClr val="FF0000"/>
                </a:solidFill>
              </a:rPr>
              <a:t>Addis-Ababa </a:t>
            </a:r>
            <a:r>
              <a:rPr lang="en-US" dirty="0">
                <a:solidFill>
                  <a:srgbClr val="FF0000"/>
                </a:solidFill>
              </a:rPr>
              <a:t>FFD outcome </a:t>
            </a:r>
            <a:r>
              <a:rPr lang="en-US" dirty="0" smtClean="0">
                <a:solidFill>
                  <a:srgbClr val="FF0000"/>
                </a:solidFill>
              </a:rPr>
              <a:t>document – CSO comments </a:t>
            </a:r>
            <a:endParaRPr lang="en-US" dirty="0">
              <a:solidFill>
                <a:srgbClr val="FF0000"/>
              </a:solidFill>
            </a:endParaRPr>
          </a:p>
          <a:p>
            <a:endParaRPr lang="ru-RU" dirty="0"/>
          </a:p>
        </p:txBody>
      </p:sp>
    </p:spTree>
    <p:extLst>
      <p:ext uri="{BB962C8B-B14F-4D97-AF65-F5344CB8AC3E}">
        <p14:creationId xmlns:p14="http://schemas.microsoft.com/office/powerpoint/2010/main" val="39978522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58801"/>
            <a:ext cx="7886700" cy="868253"/>
          </a:xfrm>
        </p:spPr>
        <p:txBody>
          <a:bodyPr>
            <a:normAutofit/>
          </a:bodyPr>
          <a:lstStyle/>
          <a:p>
            <a:r>
              <a:rPr lang="en-US" dirty="0" smtClean="0">
                <a:solidFill>
                  <a:srgbClr val="FF3300"/>
                </a:solidFill>
              </a:rPr>
              <a:t>Regional Language Analysis</a:t>
            </a:r>
            <a:endParaRPr lang="en-US" dirty="0">
              <a:solidFill>
                <a:srgbClr val="FF3300"/>
              </a:solidFill>
            </a:endParaRPr>
          </a:p>
        </p:txBody>
      </p:sp>
      <p:sp>
        <p:nvSpPr>
          <p:cNvPr id="3" name="Content Placeholder 2"/>
          <p:cNvSpPr>
            <a:spLocks noGrp="1"/>
          </p:cNvSpPr>
          <p:nvPr>
            <p:ph idx="1"/>
          </p:nvPr>
        </p:nvSpPr>
        <p:spPr>
          <a:xfrm>
            <a:off x="2152650" y="1127054"/>
            <a:ext cx="7886700" cy="4922321"/>
          </a:xfrm>
        </p:spPr>
        <p:txBody>
          <a:bodyPr>
            <a:noAutofit/>
          </a:bodyPr>
          <a:lstStyle/>
          <a:p>
            <a:pPr marL="0" indent="0">
              <a:buNone/>
            </a:pPr>
            <a:r>
              <a:rPr lang="pt-BR" sz="3600" dirty="0"/>
              <a:t>Mapping language and positions at national level:</a:t>
            </a:r>
          </a:p>
          <a:p>
            <a:r>
              <a:rPr lang="pt-BR" sz="3600" dirty="0"/>
              <a:t>Health</a:t>
            </a:r>
          </a:p>
          <a:p>
            <a:r>
              <a:rPr lang="pt-BR" sz="3600" dirty="0"/>
              <a:t>Education</a:t>
            </a:r>
          </a:p>
          <a:p>
            <a:r>
              <a:rPr lang="pt-BR" sz="3600" dirty="0"/>
              <a:t>Violence</a:t>
            </a:r>
          </a:p>
          <a:p>
            <a:r>
              <a:rPr lang="pt-BR" sz="3600" dirty="0"/>
              <a:t>Environment</a:t>
            </a:r>
          </a:p>
          <a:p>
            <a:r>
              <a:rPr lang="pt-BR" sz="3600" dirty="0"/>
              <a:t>Other</a:t>
            </a:r>
            <a:endParaRPr lang="en-US" sz="3600" dirty="0"/>
          </a:p>
        </p:txBody>
      </p:sp>
    </p:spTree>
    <p:extLst>
      <p:ext uri="{BB962C8B-B14F-4D97-AF65-F5344CB8AC3E}">
        <p14:creationId xmlns:p14="http://schemas.microsoft.com/office/powerpoint/2010/main" val="4459218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85191" y="1789044"/>
            <a:ext cx="8831775" cy="4482547"/>
          </a:xfrm>
        </p:spPr>
        <p:txBody>
          <a:bodyPr>
            <a:noAutofit/>
          </a:bodyPr>
          <a:lstStyle/>
          <a:p>
            <a:pPr marL="0" lvl="0" indent="0" algn="ctr">
              <a:buNone/>
            </a:pPr>
            <a:r>
              <a:rPr lang="en-US" sz="5400" dirty="0">
                <a:solidFill>
                  <a:srgbClr val="FF3300"/>
                </a:solidFill>
              </a:rPr>
              <a:t>Regional Focus</a:t>
            </a:r>
          </a:p>
          <a:p>
            <a:pPr marL="0" lvl="0" indent="0" algn="ctr">
              <a:buNone/>
            </a:pPr>
            <a:endParaRPr lang="en-US" sz="5400" dirty="0">
              <a:solidFill>
                <a:srgbClr val="FF3300"/>
              </a:solidFill>
            </a:endParaRPr>
          </a:p>
          <a:p>
            <a:pPr marL="0" lvl="0" indent="0" algn="ctr">
              <a:buNone/>
            </a:pPr>
            <a:r>
              <a:rPr lang="en-US" sz="5400" dirty="0" smtClean="0">
                <a:solidFill>
                  <a:srgbClr val="FF3300"/>
                </a:solidFill>
              </a:rPr>
              <a:t>Instruments, </a:t>
            </a:r>
            <a:r>
              <a:rPr lang="en-US" sz="5400" dirty="0">
                <a:solidFill>
                  <a:srgbClr val="FF3300"/>
                </a:solidFill>
              </a:rPr>
              <a:t>Priorities, Positions, </a:t>
            </a:r>
            <a:r>
              <a:rPr lang="en-US" sz="5400" dirty="0" smtClean="0">
                <a:solidFill>
                  <a:srgbClr val="FF3300"/>
                </a:solidFill>
              </a:rPr>
              <a:t>&amp; </a:t>
            </a:r>
            <a:endParaRPr lang="en-US" sz="5400" dirty="0">
              <a:solidFill>
                <a:srgbClr val="FF3300"/>
              </a:solidFill>
            </a:endParaRPr>
          </a:p>
          <a:p>
            <a:pPr marL="0" lvl="0" indent="0" algn="ctr">
              <a:buNone/>
            </a:pPr>
            <a:r>
              <a:rPr lang="en-US" sz="5400" dirty="0">
                <a:solidFill>
                  <a:srgbClr val="FF3300"/>
                </a:solidFill>
              </a:rPr>
              <a:t>Discussion</a:t>
            </a:r>
            <a:endParaRPr lang="en-US" sz="4000" dirty="0"/>
          </a:p>
        </p:txBody>
      </p:sp>
    </p:spTree>
    <p:extLst>
      <p:ext uri="{BB962C8B-B14F-4D97-AF65-F5344CB8AC3E}">
        <p14:creationId xmlns:p14="http://schemas.microsoft.com/office/powerpoint/2010/main" val="3678631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FF3300"/>
                </a:solidFill>
              </a:rPr>
              <a:t>Regional Instruments &amp; Priorities	</a:t>
            </a:r>
          </a:p>
        </p:txBody>
      </p:sp>
      <p:sp>
        <p:nvSpPr>
          <p:cNvPr id="3" name="Content Placeholder 2"/>
          <p:cNvSpPr>
            <a:spLocks noGrp="1"/>
          </p:cNvSpPr>
          <p:nvPr>
            <p:ph idx="1"/>
          </p:nvPr>
        </p:nvSpPr>
        <p:spPr/>
        <p:txBody>
          <a:bodyPr>
            <a:normAutofit/>
          </a:bodyPr>
          <a:lstStyle/>
          <a:p>
            <a:pPr lvl="0"/>
            <a:r>
              <a:rPr lang="en-US" dirty="0"/>
              <a:t>Instruments</a:t>
            </a:r>
          </a:p>
          <a:p>
            <a:pPr lvl="0"/>
            <a:r>
              <a:rPr lang="en-US" dirty="0"/>
              <a:t>Priorities</a:t>
            </a:r>
          </a:p>
          <a:p>
            <a:pPr lvl="0"/>
            <a:r>
              <a:rPr lang="en-US" dirty="0"/>
              <a:t>Key issues of different governments</a:t>
            </a:r>
          </a:p>
          <a:p>
            <a:pPr lvl="0"/>
            <a:r>
              <a:rPr lang="en-US" dirty="0"/>
              <a:t>E.g. ECLAC – have prep conferences, review conferences for Beijing</a:t>
            </a:r>
          </a:p>
          <a:p>
            <a:pPr lvl="0"/>
            <a:r>
              <a:rPr lang="en-US" dirty="0"/>
              <a:t>Differences between CS &amp; </a:t>
            </a:r>
            <a:r>
              <a:rPr lang="en-US" dirty="0" err="1"/>
              <a:t>Govt</a:t>
            </a:r>
            <a:r>
              <a:rPr lang="en-US" dirty="0"/>
              <a:t> (e.g. Africa negotiates as block)</a:t>
            </a:r>
          </a:p>
        </p:txBody>
      </p:sp>
    </p:spTree>
    <p:extLst>
      <p:ext uri="{BB962C8B-B14F-4D97-AF65-F5344CB8AC3E}">
        <p14:creationId xmlns:p14="http://schemas.microsoft.com/office/powerpoint/2010/main" val="29833703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872" y="218169"/>
            <a:ext cx="10515600" cy="1055460"/>
          </a:xfrm>
        </p:spPr>
        <p:txBody>
          <a:bodyPr/>
          <a:lstStyle/>
          <a:p>
            <a:r>
              <a:rPr lang="fr-CH" dirty="0" err="1">
                <a:solidFill>
                  <a:srgbClr val="FF3300"/>
                </a:solidFill>
              </a:rPr>
              <a:t>What’s</a:t>
            </a:r>
            <a:r>
              <a:rPr lang="fr-CH" dirty="0">
                <a:solidFill>
                  <a:srgbClr val="FF3300"/>
                </a:solidFill>
              </a:rPr>
              <a:t> </a:t>
            </a:r>
            <a:r>
              <a:rPr lang="fr-CH" dirty="0" err="1">
                <a:solidFill>
                  <a:srgbClr val="FF3300"/>
                </a:solidFill>
              </a:rPr>
              <a:t>happened</a:t>
            </a:r>
            <a:r>
              <a:rPr lang="fr-CH" dirty="0">
                <a:solidFill>
                  <a:srgbClr val="FF3300"/>
                </a:solidFill>
              </a:rPr>
              <a:t> </a:t>
            </a:r>
            <a:r>
              <a:rPr lang="fr-CH" dirty="0" smtClean="0">
                <a:solidFill>
                  <a:srgbClr val="FF3300"/>
                </a:solidFill>
              </a:rPr>
              <a:t>2014-2017</a:t>
            </a:r>
            <a:r>
              <a:rPr lang="fr-CH" dirty="0">
                <a:solidFill>
                  <a:srgbClr val="FF3300"/>
                </a:solidFill>
              </a:rPr>
              <a:t>?</a:t>
            </a:r>
          </a:p>
        </p:txBody>
      </p:sp>
      <p:sp>
        <p:nvSpPr>
          <p:cNvPr id="5" name="TextBox 4"/>
          <p:cNvSpPr txBox="1"/>
          <p:nvPr/>
        </p:nvSpPr>
        <p:spPr>
          <a:xfrm>
            <a:off x="457200" y="1273628"/>
            <a:ext cx="3755571" cy="5539978"/>
          </a:xfrm>
          <a:prstGeom prst="rect">
            <a:avLst/>
          </a:prstGeom>
          <a:noFill/>
        </p:spPr>
        <p:txBody>
          <a:bodyPr wrap="square" rtlCol="0">
            <a:spAutoFit/>
          </a:bodyPr>
          <a:lstStyle/>
          <a:p>
            <a:pPr marL="457200" lvl="0" indent="-457200">
              <a:buFont typeface="Wingdings" panose="05000000000000000000" pitchFamily="2" charset="2"/>
              <a:buChar char="ü"/>
            </a:pPr>
            <a:r>
              <a:rPr lang="fr-CH" sz="2800" dirty="0"/>
              <a:t>Multiple </a:t>
            </a:r>
            <a:r>
              <a:rPr lang="fr-CH" sz="2800" dirty="0" err="1"/>
              <a:t>spaces</a:t>
            </a:r>
            <a:r>
              <a:rPr lang="fr-CH" sz="2800" dirty="0"/>
              <a:t> and </a:t>
            </a:r>
            <a:r>
              <a:rPr lang="fr-CH" sz="2800" dirty="0" err="1"/>
              <a:t>processes</a:t>
            </a:r>
            <a:r>
              <a:rPr lang="fr-CH" sz="2800" dirty="0"/>
              <a:t> </a:t>
            </a:r>
            <a:r>
              <a:rPr lang="fr-CH" sz="2800" dirty="0" err="1"/>
              <a:t>impacting</a:t>
            </a:r>
            <a:r>
              <a:rPr lang="fr-CH" sz="2800" dirty="0"/>
              <a:t> </a:t>
            </a:r>
            <a:r>
              <a:rPr lang="fr-CH" sz="2800" dirty="0" err="1"/>
              <a:t>women’s</a:t>
            </a:r>
            <a:r>
              <a:rPr lang="fr-CH" sz="2800" dirty="0"/>
              <a:t> </a:t>
            </a:r>
            <a:r>
              <a:rPr lang="fr-CH" sz="2800" dirty="0" err="1"/>
              <a:t>human</a:t>
            </a:r>
            <a:r>
              <a:rPr lang="fr-CH" sz="2800" dirty="0"/>
              <a:t> </a:t>
            </a:r>
            <a:r>
              <a:rPr lang="fr-CH" sz="2800" dirty="0" err="1"/>
              <a:t>rights</a:t>
            </a:r>
            <a:r>
              <a:rPr lang="fr-CH" sz="2800" dirty="0"/>
              <a:t> and </a:t>
            </a:r>
            <a:r>
              <a:rPr lang="fr-CH" sz="2800" dirty="0" err="1"/>
              <a:t>gender</a:t>
            </a:r>
            <a:r>
              <a:rPr lang="fr-CH" sz="2800" dirty="0"/>
              <a:t> </a:t>
            </a:r>
            <a:r>
              <a:rPr lang="fr-CH" sz="2800" dirty="0" err="1"/>
              <a:t>equality</a:t>
            </a:r>
            <a:r>
              <a:rPr lang="fr-CH" sz="2800" dirty="0"/>
              <a:t> </a:t>
            </a:r>
            <a:r>
              <a:rPr lang="fr-CH" sz="2800" dirty="0" err="1"/>
              <a:t>outcomes</a:t>
            </a:r>
            <a:endParaRPr lang="fr-CH" sz="2800" dirty="0"/>
          </a:p>
          <a:p>
            <a:pPr marL="457200" indent="-457200">
              <a:buFont typeface="Wingdings" panose="05000000000000000000" pitchFamily="2" charset="2"/>
              <a:buChar char="ü"/>
            </a:pPr>
            <a:endParaRPr lang="fr-CH" sz="2800" dirty="0"/>
          </a:p>
          <a:p>
            <a:pPr marL="457200" indent="-457200">
              <a:buFont typeface="Wingdings" panose="05000000000000000000" pitchFamily="2" charset="2"/>
              <a:buChar char="ü"/>
            </a:pPr>
            <a:r>
              <a:rPr lang="fr-CH" sz="2800" dirty="0" err="1"/>
              <a:t>Knowing</a:t>
            </a:r>
            <a:r>
              <a:rPr lang="fr-CH" sz="2800" dirty="0"/>
              <a:t> </a:t>
            </a:r>
            <a:r>
              <a:rPr lang="fr-CH" sz="2800" dirty="0" err="1"/>
              <a:t>what</a:t>
            </a:r>
            <a:r>
              <a:rPr lang="fr-CH" sz="2800" dirty="0"/>
              <a:t> </a:t>
            </a:r>
            <a:r>
              <a:rPr lang="fr-CH" sz="2800" dirty="0" err="1"/>
              <a:t>they</a:t>
            </a:r>
            <a:r>
              <a:rPr lang="fr-CH" sz="2800" dirty="0"/>
              <a:t> are </a:t>
            </a:r>
            <a:r>
              <a:rPr lang="fr-CH" sz="2800" dirty="0" err="1"/>
              <a:t>will</a:t>
            </a:r>
            <a:r>
              <a:rPr lang="fr-CH" sz="2800" dirty="0"/>
              <a:t> help </a:t>
            </a:r>
            <a:r>
              <a:rPr lang="fr-CH" sz="2800" dirty="0" err="1"/>
              <a:t>prioritize</a:t>
            </a:r>
            <a:r>
              <a:rPr lang="fr-CH" sz="2800" dirty="0"/>
              <a:t> </a:t>
            </a:r>
            <a:r>
              <a:rPr lang="fr-CH" sz="2800" dirty="0" err="1"/>
              <a:t>where</a:t>
            </a:r>
            <a:r>
              <a:rPr lang="fr-CH" sz="2800" dirty="0"/>
              <a:t> to </a:t>
            </a:r>
            <a:r>
              <a:rPr lang="fr-CH" sz="2800" dirty="0" err="1"/>
              <a:t>invest</a:t>
            </a:r>
            <a:r>
              <a:rPr lang="fr-CH" sz="2800" dirty="0"/>
              <a:t> time, </a:t>
            </a:r>
            <a:r>
              <a:rPr lang="fr-CH" sz="2800" dirty="0" err="1"/>
              <a:t>financial</a:t>
            </a:r>
            <a:r>
              <a:rPr lang="fr-CH" sz="2800" dirty="0"/>
              <a:t> and </a:t>
            </a:r>
            <a:r>
              <a:rPr lang="fr-CH" sz="2800" dirty="0" err="1"/>
              <a:t>human</a:t>
            </a:r>
            <a:r>
              <a:rPr lang="fr-CH" sz="2800" dirty="0"/>
              <a:t> </a:t>
            </a:r>
            <a:r>
              <a:rPr lang="fr-CH" sz="2800" dirty="0" err="1"/>
              <a:t>resources</a:t>
            </a:r>
            <a:endParaRPr lang="en-US" dirty="0"/>
          </a:p>
          <a:p>
            <a:endParaRPr lang="en-US" dirty="0"/>
          </a:p>
        </p:txBody>
      </p:sp>
      <p:graphicFrame>
        <p:nvGraphicFramePr>
          <p:cNvPr id="6" name="Diagram 5"/>
          <p:cNvGraphicFramePr/>
          <p:nvPr>
            <p:extLst>
              <p:ext uri="{D42A27DB-BD31-4B8C-83A1-F6EECF244321}">
                <p14:modId xmlns:p14="http://schemas.microsoft.com/office/powerpoint/2010/main" val="1716485584"/>
              </p:ext>
            </p:extLst>
          </p:nvPr>
        </p:nvGraphicFramePr>
        <p:xfrm>
          <a:off x="2683640" y="1034596"/>
          <a:ext cx="950836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5913151" y="6444274"/>
            <a:ext cx="4044762" cy="369332"/>
          </a:xfrm>
          <a:prstGeom prst="rect">
            <a:avLst/>
          </a:prstGeom>
          <a:noFill/>
        </p:spPr>
        <p:txBody>
          <a:bodyPr wrap="none" rtlCol="0">
            <a:spAutoFit/>
          </a:bodyPr>
          <a:lstStyle/>
          <a:p>
            <a:r>
              <a:rPr lang="en-US" b="1" dirty="0" smtClean="0"/>
              <a:t>Gender Equality &amp; Women’s Rights</a:t>
            </a:r>
            <a:endParaRPr lang="en-US" b="1" dirty="0"/>
          </a:p>
        </p:txBody>
      </p:sp>
    </p:spTree>
    <p:extLst>
      <p:ext uri="{BB962C8B-B14F-4D97-AF65-F5344CB8AC3E}">
        <p14:creationId xmlns:p14="http://schemas.microsoft.com/office/powerpoint/2010/main" val="950701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573" y="476638"/>
            <a:ext cx="10515600" cy="350492"/>
          </a:xfrm>
        </p:spPr>
        <p:txBody>
          <a:bodyPr>
            <a:normAutofit fontScale="90000"/>
          </a:bodyPr>
          <a:lstStyle/>
          <a:p>
            <a:r>
              <a:rPr lang="en-US" sz="4900" dirty="0" smtClean="0">
                <a:solidFill>
                  <a:srgbClr val="FF3300"/>
                </a:solidFill>
              </a:rPr>
              <a:t>VERB CHOICE</a:t>
            </a:r>
            <a:endParaRPr lang="fr-CH" sz="4000" dirty="0">
              <a:solidFill>
                <a:srgbClr val="FF3300"/>
              </a:solidFill>
            </a:endParaRPr>
          </a:p>
        </p:txBody>
      </p:sp>
      <p:sp>
        <p:nvSpPr>
          <p:cNvPr id="3" name="Espace réservé du contenu 2"/>
          <p:cNvSpPr>
            <a:spLocks noGrp="1"/>
          </p:cNvSpPr>
          <p:nvPr>
            <p:ph idx="1"/>
          </p:nvPr>
        </p:nvSpPr>
        <p:spPr>
          <a:xfrm>
            <a:off x="384313" y="1444488"/>
            <a:ext cx="11410121" cy="4929808"/>
          </a:xfrm>
        </p:spPr>
        <p:txBody>
          <a:bodyPr>
            <a:normAutofit lnSpcReduction="10000"/>
          </a:bodyPr>
          <a:lstStyle/>
          <a:p>
            <a:pPr marL="0" indent="0">
              <a:buNone/>
            </a:pPr>
            <a:r>
              <a:rPr lang="fr-CH" sz="3200" i="1" dirty="0" err="1">
                <a:solidFill>
                  <a:srgbClr val="FF3300"/>
                </a:solidFill>
              </a:rPr>
              <a:t>Agreed</a:t>
            </a:r>
            <a:r>
              <a:rPr lang="fr-CH" sz="3200" i="1" dirty="0">
                <a:solidFill>
                  <a:srgbClr val="FF3300"/>
                </a:solidFill>
              </a:rPr>
              <a:t> Conclusions for CSW60</a:t>
            </a:r>
            <a:endParaRPr lang="en-US" sz="3200" i="1" dirty="0"/>
          </a:p>
          <a:p>
            <a:pPr marL="0" indent="0">
              <a:buNone/>
            </a:pPr>
            <a:endParaRPr lang="en-US" sz="2000" dirty="0"/>
          </a:p>
          <a:p>
            <a:pPr marL="0" indent="0">
              <a:buNone/>
            </a:pPr>
            <a:r>
              <a:rPr lang="en-US" sz="2500" dirty="0"/>
              <a:t>9. The Commission urges governments, the relevant entities of the United Nations system, international and regional organizations, women’s and other civil society organizations, and the private sector, to take the following actions at the national, regional, and global levels: </a:t>
            </a:r>
          </a:p>
          <a:p>
            <a:endParaRPr lang="en-US" sz="2500" dirty="0"/>
          </a:p>
          <a:p>
            <a:pPr marL="0" indent="0">
              <a:buNone/>
            </a:pPr>
            <a:r>
              <a:rPr lang="en-US" sz="2500" dirty="0"/>
              <a:t>9. The Commission [</a:t>
            </a:r>
            <a:r>
              <a:rPr lang="en-US" sz="2500" b="1" dirty="0"/>
              <a:t>Cuba, US </a:t>
            </a:r>
            <a:r>
              <a:rPr lang="en-US" sz="2500" b="1" dirty="0">
                <a:solidFill>
                  <a:srgbClr val="00B0F0"/>
                </a:solidFill>
              </a:rPr>
              <a:t>DELETE</a:t>
            </a:r>
            <a:r>
              <a:rPr lang="en-US" sz="2500" dirty="0"/>
              <a:t>: </a:t>
            </a:r>
            <a:r>
              <a:rPr lang="en-US" sz="2500" dirty="0">
                <a:solidFill>
                  <a:srgbClr val="00B0F0"/>
                </a:solidFill>
              </a:rPr>
              <a:t>urges</a:t>
            </a:r>
            <a:r>
              <a:rPr lang="en-US" sz="2500" dirty="0"/>
              <a:t>] [</a:t>
            </a:r>
            <a:r>
              <a:rPr lang="en-US" sz="2500" b="1" dirty="0"/>
              <a:t>CUBA </a:t>
            </a:r>
            <a:r>
              <a:rPr lang="en-US" sz="2500" b="1" dirty="0">
                <a:solidFill>
                  <a:srgbClr val="00B0F0"/>
                </a:solidFill>
              </a:rPr>
              <a:t>ADD</a:t>
            </a:r>
            <a:r>
              <a:rPr lang="en-US" sz="2500" b="1" dirty="0"/>
              <a:t>: </a:t>
            </a:r>
            <a:r>
              <a:rPr lang="en-US" sz="2500" b="1" dirty="0">
                <a:solidFill>
                  <a:srgbClr val="00B0F0"/>
                </a:solidFill>
              </a:rPr>
              <a:t>calls upon</a:t>
            </a:r>
            <a:r>
              <a:rPr lang="en-US" sz="2500" dirty="0"/>
              <a:t>] [</a:t>
            </a:r>
            <a:r>
              <a:rPr lang="en-US" sz="2500" b="1" dirty="0"/>
              <a:t>US </a:t>
            </a:r>
            <a:r>
              <a:rPr lang="en-US" sz="2500" b="1" dirty="0">
                <a:solidFill>
                  <a:srgbClr val="00B0F0"/>
                </a:solidFill>
              </a:rPr>
              <a:t>ADD: encourages</a:t>
            </a:r>
            <a:r>
              <a:rPr lang="en-US" sz="2500" b="1" dirty="0"/>
              <a:t>] </a:t>
            </a:r>
            <a:r>
              <a:rPr lang="en-US" sz="2500" dirty="0"/>
              <a:t>governments, [</a:t>
            </a:r>
            <a:r>
              <a:rPr lang="en-US" sz="2500" b="1" dirty="0"/>
              <a:t>Cuba, China, African Group, Mexico ADD: at all levels, and] [Cuba, US ADD: as appropriate,</a:t>
            </a:r>
            <a:r>
              <a:rPr lang="en-US" sz="2500" dirty="0"/>
              <a:t>] [</a:t>
            </a:r>
            <a:r>
              <a:rPr lang="en-US" sz="2500" b="1" dirty="0"/>
              <a:t>Russian Federation, China, African Group ADD: as appropriate with]</a:t>
            </a:r>
            <a:r>
              <a:rPr lang="en-US" sz="2500" dirty="0"/>
              <a:t> the [</a:t>
            </a:r>
            <a:r>
              <a:rPr lang="en-US" sz="2500" b="1" dirty="0"/>
              <a:t>Philippines DELETE</a:t>
            </a:r>
            <a:r>
              <a:rPr lang="en-US" sz="2500" dirty="0"/>
              <a:t>: relevant] entities of the United Nations system, international [</a:t>
            </a:r>
            <a:r>
              <a:rPr lang="en-US" sz="2500" b="1" dirty="0"/>
              <a:t>Argentina, Canada DELETE</a:t>
            </a:r>
            <a:r>
              <a:rPr lang="en-US" sz="2500" dirty="0"/>
              <a:t>: and] [</a:t>
            </a:r>
            <a:r>
              <a:rPr lang="en-US" sz="2500" b="1" dirty="0"/>
              <a:t>Argentina ADD: ,</a:t>
            </a:r>
            <a:r>
              <a:rPr lang="en-US" sz="2500" dirty="0"/>
              <a:t> ] regional [</a:t>
            </a:r>
            <a:r>
              <a:rPr lang="en-US" sz="2500" b="1" dirty="0"/>
              <a:t>Argentina ADD: and local</a:t>
            </a:r>
            <a:r>
              <a:rPr lang="en-US" sz="2500" dirty="0"/>
              <a:t>] [</a:t>
            </a:r>
            <a:r>
              <a:rPr lang="en-US" sz="2500" b="1" dirty="0"/>
              <a:t>Canada ADD: and community-based</a:t>
            </a:r>
            <a:r>
              <a:rPr lang="en-US" sz="2500" dirty="0"/>
              <a:t>] organizations,…</a:t>
            </a:r>
          </a:p>
          <a:p>
            <a:pPr marL="0" indent="0">
              <a:buNone/>
            </a:pPr>
            <a:endParaRPr lang="en-US" sz="2400" dirty="0"/>
          </a:p>
        </p:txBody>
      </p:sp>
    </p:spTree>
    <p:extLst>
      <p:ext uri="{BB962C8B-B14F-4D97-AF65-F5344CB8AC3E}">
        <p14:creationId xmlns:p14="http://schemas.microsoft.com/office/powerpoint/2010/main" val="37933142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5818" y="521243"/>
            <a:ext cx="10515600" cy="350492"/>
          </a:xfrm>
        </p:spPr>
        <p:txBody>
          <a:bodyPr>
            <a:normAutofit fontScale="90000"/>
          </a:bodyPr>
          <a:lstStyle/>
          <a:p>
            <a:r>
              <a:rPr lang="fr-CH" sz="4900" dirty="0" err="1" smtClean="0">
                <a:solidFill>
                  <a:srgbClr val="FF3300"/>
                </a:solidFill>
              </a:rPr>
              <a:t>Mapping</a:t>
            </a:r>
            <a:r>
              <a:rPr lang="fr-CH" sz="4900" dirty="0" smtClean="0">
                <a:solidFill>
                  <a:srgbClr val="FF3300"/>
                </a:solidFill>
              </a:rPr>
              <a:t> </a:t>
            </a:r>
            <a:r>
              <a:rPr lang="fr-CH" sz="4900" dirty="0" err="1" smtClean="0">
                <a:solidFill>
                  <a:srgbClr val="FF3300"/>
                </a:solidFill>
              </a:rPr>
              <a:t>Your</a:t>
            </a:r>
            <a:r>
              <a:rPr lang="fr-CH" sz="4900" dirty="0" smtClean="0">
                <a:solidFill>
                  <a:srgbClr val="FF3300"/>
                </a:solidFill>
              </a:rPr>
              <a:t> Issues &amp; Allies</a:t>
            </a:r>
            <a:endParaRPr lang="fr-CH" sz="4000" dirty="0">
              <a:solidFill>
                <a:srgbClr val="FF3300"/>
              </a:solidFill>
            </a:endParaRPr>
          </a:p>
        </p:txBody>
      </p:sp>
      <p:sp>
        <p:nvSpPr>
          <p:cNvPr id="3" name="Espace réservé du contenu 2"/>
          <p:cNvSpPr>
            <a:spLocks noGrp="1"/>
          </p:cNvSpPr>
          <p:nvPr>
            <p:ph idx="1"/>
          </p:nvPr>
        </p:nvSpPr>
        <p:spPr>
          <a:xfrm>
            <a:off x="428558" y="1444487"/>
            <a:ext cx="11410121" cy="5148041"/>
          </a:xfrm>
        </p:spPr>
        <p:txBody>
          <a:bodyPr>
            <a:normAutofit fontScale="92500" lnSpcReduction="20000"/>
          </a:bodyPr>
          <a:lstStyle/>
          <a:p>
            <a:pPr marL="0" indent="0">
              <a:buNone/>
            </a:pPr>
            <a:r>
              <a:rPr lang="en-US" sz="3600" b="1" i="1" dirty="0" smtClean="0"/>
              <a:t>Issue: ROLE </a:t>
            </a:r>
            <a:r>
              <a:rPr lang="en-US" sz="3600" b="1" i="1" dirty="0"/>
              <a:t>of CIVIL SOCIETY </a:t>
            </a:r>
          </a:p>
          <a:p>
            <a:pPr marL="0" indent="0">
              <a:buNone/>
            </a:pPr>
            <a:endParaRPr lang="en-US" sz="1900" i="1" dirty="0"/>
          </a:p>
          <a:p>
            <a:r>
              <a:rPr lang="en-US" sz="3400" b="1" dirty="0"/>
              <a:t>4.6 [Australia, Canada, Iceland, Liechtenstein, New Zealand and Norway ADD: The Commission acknowledges the major contributions made by </a:t>
            </a:r>
            <a:r>
              <a:rPr lang="en-US" sz="3400" b="1" dirty="0">
                <a:solidFill>
                  <a:srgbClr val="00B0F0"/>
                </a:solidFill>
              </a:rPr>
              <a:t>civil society, including women’s </a:t>
            </a:r>
            <a:r>
              <a:rPr lang="en-US" sz="3400" b="1" dirty="0"/>
              <a:t>and community-based </a:t>
            </a:r>
            <a:r>
              <a:rPr lang="en-US" sz="3400" b="1" dirty="0" err="1">
                <a:solidFill>
                  <a:srgbClr val="00B0F0"/>
                </a:solidFill>
              </a:rPr>
              <a:t>organisations</a:t>
            </a:r>
            <a:r>
              <a:rPr lang="en-US" sz="3400" b="1" dirty="0">
                <a:solidFill>
                  <a:srgbClr val="00B0F0"/>
                </a:solidFill>
              </a:rPr>
              <a:t>, feminist groups and women human rights defenders in </a:t>
            </a:r>
            <a:r>
              <a:rPr lang="en-US" sz="3400" b="1" dirty="0"/>
              <a:t>placing the interests, needs and visions of women and girls on national, regional and international agendas, including the 2030 Agenda for Sustainable Development, and </a:t>
            </a:r>
            <a:r>
              <a:rPr lang="en-US" sz="3400" b="1" dirty="0" err="1"/>
              <a:t>recognises</a:t>
            </a:r>
            <a:r>
              <a:rPr lang="en-US" sz="3400" b="1" dirty="0"/>
              <a:t> that open engagement, consultation and cooperation with civil society, in particular women’s groups, human rights organization and gender equality experts, on all aspects of the 2030 Agenda should be an integral part of implementation (E/CN.6/2016/3 para 23, CSW 58 AC para 40)].</a:t>
            </a:r>
            <a:endParaRPr lang="en-US" sz="3400" dirty="0"/>
          </a:p>
        </p:txBody>
      </p:sp>
    </p:spTree>
    <p:extLst>
      <p:ext uri="{BB962C8B-B14F-4D97-AF65-F5344CB8AC3E}">
        <p14:creationId xmlns:p14="http://schemas.microsoft.com/office/powerpoint/2010/main" val="288517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90254" y="3208637"/>
            <a:ext cx="9144000" cy="2387600"/>
          </a:xfrm>
        </p:spPr>
        <p:txBody>
          <a:bodyPr>
            <a:normAutofit/>
          </a:bodyPr>
          <a:lstStyle/>
          <a:p>
            <a:r>
              <a:rPr lang="en-US" dirty="0">
                <a:solidFill>
                  <a:srgbClr val="FF3300"/>
                </a:solidFill>
              </a:rPr>
              <a:t>Spaces &amp; Processes </a:t>
            </a:r>
            <a:br>
              <a:rPr lang="en-US" dirty="0">
                <a:solidFill>
                  <a:srgbClr val="FF3300"/>
                </a:solidFill>
              </a:rPr>
            </a:br>
            <a:r>
              <a:rPr lang="en-US" dirty="0">
                <a:solidFill>
                  <a:srgbClr val="FF3300"/>
                </a:solidFill>
              </a:rPr>
              <a:t>that NGOs can </a:t>
            </a:r>
            <a:r>
              <a:rPr lang="en-US" dirty="0" smtClean="0">
                <a:solidFill>
                  <a:srgbClr val="FF3300"/>
                </a:solidFill>
              </a:rPr>
              <a:t>influence</a:t>
            </a:r>
            <a:br>
              <a:rPr lang="en-US" dirty="0" smtClean="0">
                <a:solidFill>
                  <a:srgbClr val="FF3300"/>
                </a:solidFill>
              </a:rPr>
            </a:br>
            <a:r>
              <a:rPr lang="en-US" sz="2400" dirty="0" smtClean="0">
                <a:solidFill>
                  <a:srgbClr val="FF3300"/>
                </a:solidFill>
              </a:rPr>
              <a:t>Chapters 2, 3, 4, 7, 11</a:t>
            </a:r>
            <a:endParaRPr lang="fr-CH" dirty="0">
              <a:solidFill>
                <a:srgbClr val="FF3300"/>
              </a:solidFill>
            </a:endParaRPr>
          </a:p>
        </p:txBody>
      </p:sp>
    </p:spTree>
    <p:extLst>
      <p:ext uri="{BB962C8B-B14F-4D97-AF65-F5344CB8AC3E}">
        <p14:creationId xmlns:p14="http://schemas.microsoft.com/office/powerpoint/2010/main" val="3852771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1872" y="218169"/>
            <a:ext cx="10515600" cy="1055460"/>
          </a:xfrm>
        </p:spPr>
        <p:txBody>
          <a:bodyPr/>
          <a:lstStyle/>
          <a:p>
            <a:r>
              <a:rPr lang="fr-CH" dirty="0" err="1">
                <a:solidFill>
                  <a:srgbClr val="FF3300"/>
                </a:solidFill>
              </a:rPr>
              <a:t>What’s</a:t>
            </a:r>
            <a:r>
              <a:rPr lang="fr-CH" dirty="0">
                <a:solidFill>
                  <a:srgbClr val="FF3300"/>
                </a:solidFill>
              </a:rPr>
              <a:t> </a:t>
            </a:r>
            <a:r>
              <a:rPr lang="fr-CH" dirty="0" err="1">
                <a:solidFill>
                  <a:srgbClr val="FF3300"/>
                </a:solidFill>
              </a:rPr>
              <a:t>happened</a:t>
            </a:r>
            <a:r>
              <a:rPr lang="fr-CH" dirty="0">
                <a:solidFill>
                  <a:srgbClr val="FF3300"/>
                </a:solidFill>
              </a:rPr>
              <a:t> </a:t>
            </a:r>
            <a:r>
              <a:rPr lang="fr-CH" dirty="0" smtClean="0">
                <a:solidFill>
                  <a:srgbClr val="FF3300"/>
                </a:solidFill>
              </a:rPr>
              <a:t>2014-2017</a:t>
            </a:r>
            <a:r>
              <a:rPr lang="fr-CH" dirty="0">
                <a:solidFill>
                  <a:srgbClr val="FF3300"/>
                </a:solidFill>
              </a:rPr>
              <a:t>?</a:t>
            </a:r>
          </a:p>
        </p:txBody>
      </p:sp>
      <p:sp>
        <p:nvSpPr>
          <p:cNvPr id="5" name="TextBox 4"/>
          <p:cNvSpPr txBox="1"/>
          <p:nvPr/>
        </p:nvSpPr>
        <p:spPr>
          <a:xfrm>
            <a:off x="457200" y="1273628"/>
            <a:ext cx="3755571" cy="5539978"/>
          </a:xfrm>
          <a:prstGeom prst="rect">
            <a:avLst/>
          </a:prstGeom>
          <a:noFill/>
        </p:spPr>
        <p:txBody>
          <a:bodyPr wrap="square" rtlCol="0">
            <a:spAutoFit/>
          </a:bodyPr>
          <a:lstStyle/>
          <a:p>
            <a:pPr marL="457200" lvl="0" indent="-457200">
              <a:buFont typeface="Wingdings" panose="05000000000000000000" pitchFamily="2" charset="2"/>
              <a:buChar char="ü"/>
            </a:pPr>
            <a:r>
              <a:rPr lang="fr-CH" sz="2800" dirty="0"/>
              <a:t>Multiple </a:t>
            </a:r>
            <a:r>
              <a:rPr lang="fr-CH" sz="2800" dirty="0" err="1"/>
              <a:t>spaces</a:t>
            </a:r>
            <a:r>
              <a:rPr lang="fr-CH" sz="2800" dirty="0"/>
              <a:t> and </a:t>
            </a:r>
            <a:r>
              <a:rPr lang="fr-CH" sz="2800" dirty="0" err="1"/>
              <a:t>processes</a:t>
            </a:r>
            <a:r>
              <a:rPr lang="fr-CH" sz="2800" dirty="0"/>
              <a:t> </a:t>
            </a:r>
            <a:r>
              <a:rPr lang="fr-CH" sz="2800" dirty="0" err="1"/>
              <a:t>impacting</a:t>
            </a:r>
            <a:r>
              <a:rPr lang="fr-CH" sz="2800" dirty="0"/>
              <a:t> </a:t>
            </a:r>
            <a:r>
              <a:rPr lang="fr-CH" sz="2800" dirty="0" err="1"/>
              <a:t>women’s</a:t>
            </a:r>
            <a:r>
              <a:rPr lang="fr-CH" sz="2800" dirty="0"/>
              <a:t> </a:t>
            </a:r>
            <a:r>
              <a:rPr lang="fr-CH" sz="2800" dirty="0" err="1"/>
              <a:t>human</a:t>
            </a:r>
            <a:r>
              <a:rPr lang="fr-CH" sz="2800" dirty="0"/>
              <a:t> </a:t>
            </a:r>
            <a:r>
              <a:rPr lang="fr-CH" sz="2800" dirty="0" err="1"/>
              <a:t>rights</a:t>
            </a:r>
            <a:r>
              <a:rPr lang="fr-CH" sz="2800" dirty="0"/>
              <a:t> and </a:t>
            </a:r>
            <a:r>
              <a:rPr lang="fr-CH" sz="2800" dirty="0" err="1"/>
              <a:t>gender</a:t>
            </a:r>
            <a:r>
              <a:rPr lang="fr-CH" sz="2800" dirty="0"/>
              <a:t> </a:t>
            </a:r>
            <a:r>
              <a:rPr lang="fr-CH" sz="2800" dirty="0" err="1"/>
              <a:t>equality</a:t>
            </a:r>
            <a:r>
              <a:rPr lang="fr-CH" sz="2800" dirty="0"/>
              <a:t> </a:t>
            </a:r>
            <a:r>
              <a:rPr lang="fr-CH" sz="2800" dirty="0" err="1"/>
              <a:t>outcomes</a:t>
            </a:r>
            <a:endParaRPr lang="fr-CH" sz="2800" dirty="0"/>
          </a:p>
          <a:p>
            <a:pPr marL="457200" indent="-457200">
              <a:buFont typeface="Wingdings" panose="05000000000000000000" pitchFamily="2" charset="2"/>
              <a:buChar char="ü"/>
            </a:pPr>
            <a:endParaRPr lang="fr-CH" sz="2800" dirty="0"/>
          </a:p>
          <a:p>
            <a:pPr marL="457200" indent="-457200">
              <a:buFont typeface="Wingdings" panose="05000000000000000000" pitchFamily="2" charset="2"/>
              <a:buChar char="ü"/>
            </a:pPr>
            <a:r>
              <a:rPr lang="fr-CH" sz="2800" dirty="0" err="1"/>
              <a:t>Knowing</a:t>
            </a:r>
            <a:r>
              <a:rPr lang="fr-CH" sz="2800" dirty="0"/>
              <a:t> </a:t>
            </a:r>
            <a:r>
              <a:rPr lang="fr-CH" sz="2800" dirty="0" err="1"/>
              <a:t>what</a:t>
            </a:r>
            <a:r>
              <a:rPr lang="fr-CH" sz="2800" dirty="0"/>
              <a:t> </a:t>
            </a:r>
            <a:r>
              <a:rPr lang="fr-CH" sz="2800" dirty="0" err="1"/>
              <a:t>they</a:t>
            </a:r>
            <a:r>
              <a:rPr lang="fr-CH" sz="2800" dirty="0"/>
              <a:t> are </a:t>
            </a:r>
            <a:r>
              <a:rPr lang="fr-CH" sz="2800" dirty="0" err="1"/>
              <a:t>will</a:t>
            </a:r>
            <a:r>
              <a:rPr lang="fr-CH" sz="2800" dirty="0"/>
              <a:t> help </a:t>
            </a:r>
            <a:r>
              <a:rPr lang="fr-CH" sz="2800" dirty="0" err="1"/>
              <a:t>prioritize</a:t>
            </a:r>
            <a:r>
              <a:rPr lang="fr-CH" sz="2800" dirty="0"/>
              <a:t> </a:t>
            </a:r>
            <a:r>
              <a:rPr lang="fr-CH" sz="2800" dirty="0" err="1"/>
              <a:t>where</a:t>
            </a:r>
            <a:r>
              <a:rPr lang="fr-CH" sz="2800" dirty="0"/>
              <a:t> to </a:t>
            </a:r>
            <a:r>
              <a:rPr lang="fr-CH" sz="2800" dirty="0" err="1"/>
              <a:t>invest</a:t>
            </a:r>
            <a:r>
              <a:rPr lang="fr-CH" sz="2800" dirty="0"/>
              <a:t> time, </a:t>
            </a:r>
            <a:r>
              <a:rPr lang="fr-CH" sz="2800" dirty="0" err="1"/>
              <a:t>financial</a:t>
            </a:r>
            <a:r>
              <a:rPr lang="fr-CH" sz="2800" dirty="0"/>
              <a:t> and </a:t>
            </a:r>
            <a:r>
              <a:rPr lang="fr-CH" sz="2800" dirty="0" err="1"/>
              <a:t>human</a:t>
            </a:r>
            <a:r>
              <a:rPr lang="fr-CH" sz="2800" dirty="0"/>
              <a:t> </a:t>
            </a:r>
            <a:r>
              <a:rPr lang="fr-CH" sz="2800" dirty="0" err="1"/>
              <a:t>resources</a:t>
            </a:r>
            <a:endParaRPr lang="en-US" dirty="0"/>
          </a:p>
          <a:p>
            <a:endParaRPr lang="en-US" dirty="0"/>
          </a:p>
        </p:txBody>
      </p:sp>
      <p:sp>
        <p:nvSpPr>
          <p:cNvPr id="7" name="TextBox 6"/>
          <p:cNvSpPr txBox="1"/>
          <p:nvPr/>
        </p:nvSpPr>
        <p:spPr>
          <a:xfrm>
            <a:off x="5913151" y="6444274"/>
            <a:ext cx="4044762" cy="369332"/>
          </a:xfrm>
          <a:prstGeom prst="rect">
            <a:avLst/>
          </a:prstGeom>
          <a:noFill/>
        </p:spPr>
        <p:txBody>
          <a:bodyPr wrap="none" rtlCol="0">
            <a:spAutoFit/>
          </a:bodyPr>
          <a:lstStyle/>
          <a:p>
            <a:r>
              <a:rPr lang="en-US" b="1" dirty="0" smtClean="0"/>
              <a:t>Gender Equality &amp; Women’s Rights</a:t>
            </a:r>
            <a:endParaRPr lang="en-US" b="1" dirty="0"/>
          </a:p>
        </p:txBody>
      </p:sp>
      <p:graphicFrame>
        <p:nvGraphicFramePr>
          <p:cNvPr id="8" name="Diagram 7"/>
          <p:cNvGraphicFramePr/>
          <p:nvPr>
            <p:extLst>
              <p:ext uri="{D42A27DB-BD31-4B8C-83A1-F6EECF244321}">
                <p14:modId xmlns:p14="http://schemas.microsoft.com/office/powerpoint/2010/main" val="186502734"/>
              </p:ext>
            </p:extLst>
          </p:nvPr>
        </p:nvGraphicFramePr>
        <p:xfrm>
          <a:off x="1882290" y="883034"/>
          <a:ext cx="11067393" cy="55715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5058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s://sustainabledevelopment.un.org/content/images/sdgs2.png"/>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bwMode="auto">
          <a:xfrm>
            <a:off x="2251998" y="878236"/>
            <a:ext cx="7594600" cy="963612"/>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idx="4294967295"/>
          </p:nvPr>
        </p:nvSpPr>
        <p:spPr>
          <a:xfrm>
            <a:off x="791498" y="2134430"/>
            <a:ext cx="10515600" cy="4266370"/>
          </a:xfrm>
        </p:spPr>
        <p:txBody>
          <a:bodyPr>
            <a:normAutofit fontScale="92500" lnSpcReduction="20000"/>
          </a:bodyPr>
          <a:lstStyle/>
          <a:p>
            <a:pPr marL="0" indent="0" algn="ctr">
              <a:buNone/>
            </a:pPr>
            <a:r>
              <a:rPr lang="en-US" sz="4400" b="1" dirty="0"/>
              <a:t>Transforming our world: the 2030 Agenda for Sustainable </a:t>
            </a:r>
            <a:r>
              <a:rPr lang="en-US" sz="4400" b="1" dirty="0" smtClean="0"/>
              <a:t>Development</a:t>
            </a:r>
          </a:p>
          <a:p>
            <a:pPr marL="0" indent="0" algn="ctr">
              <a:buNone/>
            </a:pPr>
            <a:endParaRPr lang="en-US" sz="4400" b="1" dirty="0"/>
          </a:p>
          <a:p>
            <a:pPr marL="0" indent="0" algn="ctr">
              <a:buNone/>
            </a:pPr>
            <a:r>
              <a:rPr lang="en-US" sz="4400" dirty="0"/>
              <a:t>Goal 5. </a:t>
            </a:r>
            <a:r>
              <a:rPr lang="en-US" sz="4400" b="1" dirty="0"/>
              <a:t>Achieve gender equality and empower all women and </a:t>
            </a:r>
            <a:r>
              <a:rPr lang="en-US" sz="4400" b="1" dirty="0" smtClean="0"/>
              <a:t>girls</a:t>
            </a:r>
          </a:p>
          <a:p>
            <a:pPr marL="0" indent="0" algn="ctr">
              <a:buNone/>
            </a:pPr>
            <a:r>
              <a:rPr lang="en-US" sz="4400" dirty="0"/>
              <a:t>Goal 8. Promote sustained, inclusive and sustainable </a:t>
            </a:r>
            <a:r>
              <a:rPr lang="en-US" sz="4400" b="1" dirty="0"/>
              <a:t>economic growth</a:t>
            </a:r>
            <a:r>
              <a:rPr lang="en-US" sz="4400" dirty="0"/>
              <a:t>, full and productive </a:t>
            </a:r>
            <a:r>
              <a:rPr lang="en-US" sz="4400" b="1" dirty="0"/>
              <a:t>employment and decent work </a:t>
            </a:r>
            <a:r>
              <a:rPr lang="en-US" sz="4400" dirty="0"/>
              <a:t>for all</a:t>
            </a:r>
          </a:p>
          <a:p>
            <a:pPr marL="0" indent="0" algn="ctr">
              <a:buNone/>
            </a:pPr>
            <a:endParaRPr lang="en-US" sz="4400" b="1" dirty="0">
              <a:solidFill>
                <a:srgbClr val="00B0F0"/>
              </a:solidFill>
            </a:endParaRPr>
          </a:p>
          <a:p>
            <a:pPr marL="0" indent="0" algn="ctr">
              <a:buNone/>
            </a:pPr>
            <a:endParaRPr lang="en-US" sz="4400" b="1" dirty="0"/>
          </a:p>
        </p:txBody>
      </p:sp>
    </p:spTree>
    <p:extLst>
      <p:ext uri="{BB962C8B-B14F-4D97-AF65-F5344CB8AC3E}">
        <p14:creationId xmlns:p14="http://schemas.microsoft.com/office/powerpoint/2010/main" val="1961401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FF3300"/>
                </a:solidFill>
              </a:rPr>
              <a:t>Issues / Challenges </a:t>
            </a:r>
            <a:r>
              <a:rPr lang="en-US" sz="4000" dirty="0">
                <a:solidFill>
                  <a:srgbClr val="FF3300"/>
                </a:solidFill>
              </a:rPr>
              <a:t>of Today</a:t>
            </a:r>
          </a:p>
        </p:txBody>
      </p:sp>
      <p:sp>
        <p:nvSpPr>
          <p:cNvPr id="3" name="Content Placeholder 2"/>
          <p:cNvSpPr>
            <a:spLocks noGrp="1"/>
          </p:cNvSpPr>
          <p:nvPr>
            <p:ph idx="1"/>
          </p:nvPr>
        </p:nvSpPr>
        <p:spPr>
          <a:xfrm>
            <a:off x="838200" y="1690688"/>
            <a:ext cx="7536873" cy="4897148"/>
          </a:xfrm>
        </p:spPr>
        <p:txBody>
          <a:bodyPr>
            <a:normAutofit fontScale="85000" lnSpcReduction="20000"/>
          </a:bodyPr>
          <a:lstStyle/>
          <a:p>
            <a:pPr lvl="0"/>
            <a:r>
              <a:rPr lang="en-US" dirty="0"/>
              <a:t>Patriarchy and norms </a:t>
            </a:r>
          </a:p>
          <a:p>
            <a:pPr lvl="0"/>
            <a:r>
              <a:rPr lang="en-US" dirty="0"/>
              <a:t>Sexual division of labor </a:t>
            </a:r>
          </a:p>
          <a:p>
            <a:pPr lvl="0"/>
            <a:r>
              <a:rPr lang="en-US" dirty="0"/>
              <a:t>Macroeconomics/trade</a:t>
            </a:r>
          </a:p>
          <a:p>
            <a:pPr lvl="0"/>
            <a:r>
              <a:rPr lang="en-US" dirty="0"/>
              <a:t>Environment, natural resources &amp; climate change </a:t>
            </a:r>
          </a:p>
          <a:p>
            <a:pPr lvl="0"/>
            <a:r>
              <a:rPr lang="en-US" dirty="0"/>
              <a:t>Decent </a:t>
            </a:r>
            <a:r>
              <a:rPr lang="en-US" dirty="0" smtClean="0"/>
              <a:t>work</a:t>
            </a:r>
            <a:endParaRPr lang="en-US" dirty="0"/>
          </a:p>
          <a:p>
            <a:pPr lvl="0"/>
            <a:r>
              <a:rPr lang="en-US" dirty="0"/>
              <a:t>Sexual and reproductive health and rights (SRHR)</a:t>
            </a:r>
          </a:p>
          <a:p>
            <a:pPr lvl="0"/>
            <a:r>
              <a:rPr lang="en-US" dirty="0"/>
              <a:t>Sexual orientation and gender identity (SOGI)</a:t>
            </a:r>
          </a:p>
          <a:p>
            <a:pPr lvl="0"/>
            <a:r>
              <a:rPr lang="en-US" dirty="0"/>
              <a:t>Land and tenure rights</a:t>
            </a:r>
          </a:p>
          <a:p>
            <a:pPr lvl="0"/>
            <a:r>
              <a:rPr lang="en-US" dirty="0"/>
              <a:t>Means of Implementation </a:t>
            </a:r>
          </a:p>
          <a:p>
            <a:pPr lvl="1"/>
            <a:r>
              <a:rPr lang="en-US" dirty="0"/>
              <a:t>Financing for  development </a:t>
            </a:r>
          </a:p>
          <a:p>
            <a:pPr lvl="1"/>
            <a:r>
              <a:rPr lang="en-US" dirty="0"/>
              <a:t>Capacity building </a:t>
            </a:r>
          </a:p>
          <a:p>
            <a:pPr lvl="1"/>
            <a:r>
              <a:rPr lang="en-US" dirty="0"/>
              <a:t>Partnership</a:t>
            </a:r>
          </a:p>
          <a:p>
            <a:pPr lvl="1"/>
            <a:r>
              <a:rPr lang="en-US" dirty="0"/>
              <a:t>Accountability </a:t>
            </a:r>
          </a:p>
          <a:p>
            <a:pPr lvl="0"/>
            <a:endParaRPr lang="en-US" dirty="0"/>
          </a:p>
        </p:txBody>
      </p:sp>
    </p:spTree>
    <p:extLst>
      <p:ext uri="{BB962C8B-B14F-4D97-AF65-F5344CB8AC3E}">
        <p14:creationId xmlns:p14="http://schemas.microsoft.com/office/powerpoint/2010/main" val="402925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1841</TotalTime>
  <Words>4194</Words>
  <Application>Microsoft Office PowerPoint</Application>
  <PresentationFormat>Custom</PresentationFormat>
  <Paragraphs>578</Paragraphs>
  <Slides>57</Slides>
  <Notes>47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Thème Office</vt:lpstr>
      <vt:lpstr>Welcome to the  Advocacy Training in Negotiations and Women’s Human Rights</vt:lpstr>
      <vt:lpstr>The Guidebook</vt:lpstr>
      <vt:lpstr>Objectives &amp; Format</vt:lpstr>
      <vt:lpstr>Getting to know you</vt:lpstr>
      <vt:lpstr>A Walk through the Handbook</vt:lpstr>
      <vt:lpstr>Spaces &amp; Processes  that NGOs can influence Chapters 2, 3, 4, 7, 11</vt:lpstr>
      <vt:lpstr>What’s happened 2014-2017?</vt:lpstr>
      <vt:lpstr>PowerPoint Presentation</vt:lpstr>
      <vt:lpstr>Issues / Challenges of Today</vt:lpstr>
      <vt:lpstr>Your Turn</vt:lpstr>
      <vt:lpstr>CSW61 as a Case Study Chapters 9 &amp; 10</vt:lpstr>
      <vt:lpstr>CSW61 Session Overview  13-24 March 2017</vt:lpstr>
      <vt:lpstr>Inputs prior to CSW</vt:lpstr>
      <vt:lpstr>Official program at CSW</vt:lpstr>
      <vt:lpstr>Unofficial program</vt:lpstr>
      <vt:lpstr>PowerPoint Presentation</vt:lpstr>
      <vt:lpstr>NGOs Participation</vt:lpstr>
      <vt:lpstr>How a Text is Negotiated</vt:lpstr>
      <vt:lpstr>Sections from Agreed Conclusions</vt:lpstr>
      <vt:lpstr>Issues and Clusters of CSW61 Negotiations</vt:lpstr>
      <vt:lpstr>Tips to engage with CSW</vt:lpstr>
      <vt:lpstr>Regional Focus:</vt:lpstr>
      <vt:lpstr>ADVOCACY</vt:lpstr>
      <vt:lpstr>Advocacy SKILL: Mapping</vt:lpstr>
      <vt:lpstr>Mapping Your Issues &amp; Allies</vt:lpstr>
      <vt:lpstr>Mapping Your Issues &amp; Allies</vt:lpstr>
      <vt:lpstr>Mapping Your Issues &amp; Allies</vt:lpstr>
      <vt:lpstr>Mapping Your Issues &amp; Allies</vt:lpstr>
      <vt:lpstr>Mapping Your Issues &amp; Allies</vt:lpstr>
      <vt:lpstr>Advocacy SKILL: Language Savvy</vt:lpstr>
      <vt:lpstr>The power of language is multi-faceted</vt:lpstr>
      <vt:lpstr>TERMS to WATCH</vt:lpstr>
      <vt:lpstr> VERB CHOICE </vt:lpstr>
      <vt:lpstr>Modifying Language &amp; Verb Choice</vt:lpstr>
      <vt:lpstr>Modifying Language</vt:lpstr>
      <vt:lpstr>Advocacy SKILL: Agreed Language</vt:lpstr>
      <vt:lpstr>Agreed &amp; New Language</vt:lpstr>
      <vt:lpstr>Women’s Human Rights app</vt:lpstr>
      <vt:lpstr>Peacewomen’s app</vt:lpstr>
      <vt:lpstr>Gender Climate Tracker App</vt:lpstr>
      <vt:lpstr>Advocacy SKILL: Deliver key messages</vt:lpstr>
      <vt:lpstr>Advocacy SKILL: Direct Text Recommendations</vt:lpstr>
      <vt:lpstr>Your turn – working with the tools!</vt:lpstr>
      <vt:lpstr>ADVOCACY on the ground!</vt:lpstr>
      <vt:lpstr>Tips and Tricks</vt:lpstr>
      <vt:lpstr>Closing &amp; Evaluation  Thank you!</vt:lpstr>
      <vt:lpstr>End</vt:lpstr>
      <vt:lpstr>Extra slides/ things</vt:lpstr>
      <vt:lpstr>Getting to know you</vt:lpstr>
      <vt:lpstr>   Agreed Conclusions for CSW60  </vt:lpstr>
      <vt:lpstr>Global Language Analysis</vt:lpstr>
      <vt:lpstr>Regional Language Analysis</vt:lpstr>
      <vt:lpstr>PowerPoint Presentation</vt:lpstr>
      <vt:lpstr>Regional Instruments &amp; Priorities </vt:lpstr>
      <vt:lpstr>What’s happened 2014-2017?</vt:lpstr>
      <vt:lpstr>VERB CHOICE</vt:lpstr>
      <vt:lpstr>Mapping Your Issues &amp; Allies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United Nations</dc:title>
  <dc:creator>Anne Guyaz</dc:creator>
  <cp:lastModifiedBy>Sisters of Mercy</cp:lastModifiedBy>
  <cp:revision>123</cp:revision>
  <cp:lastPrinted>2016-03-15T19:55:48Z</cp:lastPrinted>
  <dcterms:created xsi:type="dcterms:W3CDTF">2014-11-10T08:55:30Z</dcterms:created>
  <dcterms:modified xsi:type="dcterms:W3CDTF">2017-03-17T19:51:40Z</dcterms:modified>
</cp:coreProperties>
</file>